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318" r:id="rId7"/>
    <p:sldId id="320" r:id="rId8"/>
    <p:sldId id="302" r:id="rId9"/>
    <p:sldId id="322" r:id="rId10"/>
    <p:sldId id="321" r:id="rId11"/>
    <p:sldId id="329" r:id="rId12"/>
    <p:sldId id="330" r:id="rId13"/>
    <p:sldId id="323" r:id="rId14"/>
    <p:sldId id="291" r:id="rId15"/>
    <p:sldId id="292" r:id="rId16"/>
    <p:sldId id="349" r:id="rId17"/>
    <p:sldId id="350" r:id="rId18"/>
    <p:sldId id="354" r:id="rId19"/>
    <p:sldId id="297" r:id="rId20"/>
    <p:sldId id="305" r:id="rId21"/>
    <p:sldId id="306" r:id="rId22"/>
    <p:sldId id="325" r:id="rId23"/>
    <p:sldId id="307" r:id="rId24"/>
    <p:sldId id="308" r:id="rId25"/>
    <p:sldId id="310" r:id="rId26"/>
    <p:sldId id="272" r:id="rId27"/>
    <p:sldId id="266" r:id="rId28"/>
    <p:sldId id="273" r:id="rId29"/>
    <p:sldId id="269" r:id="rId30"/>
    <p:sldId id="316" r:id="rId31"/>
    <p:sldId id="284" r:id="rId32"/>
    <p:sldId id="289" r:id="rId33"/>
    <p:sldId id="290" r:id="rId34"/>
    <p:sldId id="355" r:id="rId35"/>
    <p:sldId id="296" r:id="rId36"/>
    <p:sldId id="295" r:id="rId37"/>
    <p:sldId id="314" r:id="rId38"/>
    <p:sldId id="278" r:id="rId39"/>
    <p:sldId id="279" r:id="rId40"/>
    <p:sldId id="283" r:id="rId41"/>
    <p:sldId id="317" r:id="rId42"/>
    <p:sldId id="335" r:id="rId43"/>
    <p:sldId id="336" r:id="rId44"/>
    <p:sldId id="337" r:id="rId45"/>
    <p:sldId id="347" r:id="rId46"/>
    <p:sldId id="346" r:id="rId47"/>
    <p:sldId id="293" r:id="rId48"/>
    <p:sldId id="311" r:id="rId49"/>
    <p:sldId id="312" r:id="rId50"/>
    <p:sldId id="339" r:id="rId51"/>
    <p:sldId id="342" r:id="rId52"/>
    <p:sldId id="343" r:id="rId53"/>
    <p:sldId id="285" r:id="rId54"/>
    <p:sldId id="281" r:id="rId55"/>
    <p:sldId id="286"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403" autoAdjust="0"/>
    <p:restoredTop sz="94629" autoAdjust="0"/>
  </p:normalViewPr>
  <p:slideViewPr>
    <p:cSldViewPr>
      <p:cViewPr>
        <p:scale>
          <a:sx n="100" d="100"/>
          <a:sy n="100" d="100"/>
        </p:scale>
        <p:origin x="-1152" y="-1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Wildtype</c:v>
          </c:tx>
          <c:spPr>
            <a:ln w="28575">
              <a:noFill/>
            </a:ln>
          </c:spPr>
          <c:marker>
            <c:symbol val="diamond"/>
            <c:size val="7"/>
            <c:spPr>
              <a:ln>
                <a:solidFill>
                  <a:schemeClr val="tx1"/>
                </a:solidFill>
              </a:ln>
            </c:spPr>
          </c:marker>
          <c:errBars>
            <c:errDir val="y"/>
            <c:errBarType val="both"/>
            <c:errValType val="cust"/>
            <c:noEndCap val="0"/>
            <c:plus>
              <c:numRef>
                <c:f>Sheet1!$J$2:$J$6</c:f>
                <c:numCache>
                  <c:formatCode>General</c:formatCode>
                  <c:ptCount val="5"/>
                  <c:pt idx="0">
                    <c:v>35</c:v>
                  </c:pt>
                  <c:pt idx="1">
                    <c:v>35</c:v>
                  </c:pt>
                  <c:pt idx="2">
                    <c:v>35</c:v>
                  </c:pt>
                  <c:pt idx="3">
                    <c:v>35</c:v>
                  </c:pt>
                  <c:pt idx="4">
                    <c:v>35</c:v>
                  </c:pt>
                </c:numCache>
              </c:numRef>
            </c:plus>
            <c:minus>
              <c:numRef>
                <c:f>Sheet1!$J$2:$J$6</c:f>
                <c:numCache>
                  <c:formatCode>General</c:formatCode>
                  <c:ptCount val="5"/>
                  <c:pt idx="0">
                    <c:v>35</c:v>
                  </c:pt>
                  <c:pt idx="1">
                    <c:v>35</c:v>
                  </c:pt>
                  <c:pt idx="2">
                    <c:v>35</c:v>
                  </c:pt>
                  <c:pt idx="3">
                    <c:v>35</c:v>
                  </c:pt>
                  <c:pt idx="4">
                    <c:v>35</c:v>
                  </c:pt>
                </c:numCache>
              </c:numRef>
            </c:minus>
          </c:errBars>
          <c:xVal>
            <c:numRef>
              <c:f>Sheet1!$H$9:$H$13</c:f>
              <c:numCache>
                <c:formatCode>General</c:formatCode>
                <c:ptCount val="5"/>
                <c:pt idx="0">
                  <c:v>0.8</c:v>
                </c:pt>
                <c:pt idx="1">
                  <c:v>1.8</c:v>
                </c:pt>
                <c:pt idx="2">
                  <c:v>2.8</c:v>
                </c:pt>
                <c:pt idx="3">
                  <c:v>3.8</c:v>
                </c:pt>
                <c:pt idx="4">
                  <c:v>4.8</c:v>
                </c:pt>
              </c:numCache>
            </c:numRef>
          </c:xVal>
          <c:yVal>
            <c:numRef>
              <c:f>Sheet1!$K$9:$K$13</c:f>
              <c:numCache>
                <c:formatCode>0.00</c:formatCode>
                <c:ptCount val="5"/>
                <c:pt idx="0">
                  <c:v>107.8</c:v>
                </c:pt>
                <c:pt idx="1">
                  <c:v>154.19999999999999</c:v>
                </c:pt>
                <c:pt idx="2">
                  <c:v>206</c:v>
                </c:pt>
                <c:pt idx="3">
                  <c:v>243.7</c:v>
                </c:pt>
                <c:pt idx="4">
                  <c:v>310</c:v>
                </c:pt>
              </c:numCache>
            </c:numRef>
          </c:yVal>
          <c:smooth val="0"/>
        </c:ser>
        <c:ser>
          <c:idx val="1"/>
          <c:order val="1"/>
          <c:tx>
            <c:v>Heterozygote</c:v>
          </c:tx>
          <c:spPr>
            <a:ln w="28575">
              <a:noFill/>
            </a:ln>
          </c:spPr>
          <c:errBars>
            <c:errDir val="y"/>
            <c:errBarType val="both"/>
            <c:errValType val="cust"/>
            <c:noEndCap val="0"/>
            <c:plus>
              <c:numRef>
                <c:f>Sheet1!$J$2:$J$6</c:f>
                <c:numCache>
                  <c:formatCode>General</c:formatCode>
                  <c:ptCount val="5"/>
                  <c:pt idx="0">
                    <c:v>35</c:v>
                  </c:pt>
                  <c:pt idx="1">
                    <c:v>35</c:v>
                  </c:pt>
                  <c:pt idx="2">
                    <c:v>35</c:v>
                  </c:pt>
                  <c:pt idx="3">
                    <c:v>35</c:v>
                  </c:pt>
                  <c:pt idx="4">
                    <c:v>35</c:v>
                  </c:pt>
                </c:numCache>
              </c:numRef>
            </c:plus>
            <c:minus>
              <c:numRef>
                <c:f>Sheet1!$J$2:$J$6</c:f>
                <c:numCache>
                  <c:formatCode>General</c:formatCode>
                  <c:ptCount val="5"/>
                  <c:pt idx="0">
                    <c:v>35</c:v>
                  </c:pt>
                  <c:pt idx="1">
                    <c:v>35</c:v>
                  </c:pt>
                  <c:pt idx="2">
                    <c:v>35</c:v>
                  </c:pt>
                  <c:pt idx="3">
                    <c:v>35</c:v>
                  </c:pt>
                  <c:pt idx="4">
                    <c:v>35</c:v>
                  </c:pt>
                </c:numCache>
              </c:numRef>
            </c:minus>
          </c:errBars>
          <c:xVal>
            <c:numRef>
              <c:f>Sheet1!$H$14:$H$18</c:f>
              <c:numCache>
                <c:formatCode>General</c:formatCode>
                <c:ptCount val="5"/>
                <c:pt idx="0">
                  <c:v>1</c:v>
                </c:pt>
                <c:pt idx="1">
                  <c:v>2</c:v>
                </c:pt>
                <c:pt idx="2">
                  <c:v>3</c:v>
                </c:pt>
                <c:pt idx="3">
                  <c:v>4</c:v>
                </c:pt>
                <c:pt idx="4">
                  <c:v>5</c:v>
                </c:pt>
              </c:numCache>
            </c:numRef>
          </c:xVal>
          <c:yVal>
            <c:numRef>
              <c:f>Sheet1!$K$14:$K$18</c:f>
              <c:numCache>
                <c:formatCode>0.00</c:formatCode>
                <c:ptCount val="5"/>
                <c:pt idx="0">
                  <c:v>75.64</c:v>
                </c:pt>
                <c:pt idx="1">
                  <c:v>134.19999999999999</c:v>
                </c:pt>
                <c:pt idx="2">
                  <c:v>179.3</c:v>
                </c:pt>
                <c:pt idx="3">
                  <c:v>220.5</c:v>
                </c:pt>
                <c:pt idx="4">
                  <c:v>276</c:v>
                </c:pt>
              </c:numCache>
            </c:numRef>
          </c:yVal>
          <c:smooth val="0"/>
        </c:ser>
        <c:ser>
          <c:idx val="2"/>
          <c:order val="2"/>
          <c:tx>
            <c:v>Homozygote</c:v>
          </c:tx>
          <c:spPr>
            <a:ln w="28575">
              <a:noFill/>
            </a:ln>
          </c:spPr>
          <c:errBars>
            <c:errDir val="y"/>
            <c:errBarType val="both"/>
            <c:errValType val="cust"/>
            <c:noEndCap val="0"/>
            <c:plus>
              <c:numRef>
                <c:f>Sheet1!$J$2:$J$6</c:f>
                <c:numCache>
                  <c:formatCode>General</c:formatCode>
                  <c:ptCount val="5"/>
                  <c:pt idx="0">
                    <c:v>35</c:v>
                  </c:pt>
                  <c:pt idx="1">
                    <c:v>35</c:v>
                  </c:pt>
                  <c:pt idx="2">
                    <c:v>35</c:v>
                  </c:pt>
                  <c:pt idx="3">
                    <c:v>35</c:v>
                  </c:pt>
                  <c:pt idx="4">
                    <c:v>35</c:v>
                  </c:pt>
                </c:numCache>
              </c:numRef>
            </c:plus>
            <c:minus>
              <c:numRef>
                <c:f>Sheet1!$J$2:$J$6</c:f>
                <c:numCache>
                  <c:formatCode>General</c:formatCode>
                  <c:ptCount val="5"/>
                  <c:pt idx="0">
                    <c:v>35</c:v>
                  </c:pt>
                  <c:pt idx="1">
                    <c:v>35</c:v>
                  </c:pt>
                  <c:pt idx="2">
                    <c:v>35</c:v>
                  </c:pt>
                  <c:pt idx="3">
                    <c:v>35</c:v>
                  </c:pt>
                  <c:pt idx="4">
                    <c:v>35</c:v>
                  </c:pt>
                </c:numCache>
              </c:numRef>
            </c:minus>
          </c:errBars>
          <c:xVal>
            <c:numRef>
              <c:f>Sheet1!$H$19:$H$23</c:f>
              <c:numCache>
                <c:formatCode>General</c:formatCode>
                <c:ptCount val="5"/>
                <c:pt idx="0">
                  <c:v>1.2</c:v>
                </c:pt>
                <c:pt idx="1">
                  <c:v>2.2000000000000002</c:v>
                </c:pt>
                <c:pt idx="2">
                  <c:v>3.2</c:v>
                </c:pt>
                <c:pt idx="3">
                  <c:v>4.2</c:v>
                </c:pt>
                <c:pt idx="4">
                  <c:v>5.2</c:v>
                </c:pt>
              </c:numCache>
            </c:numRef>
          </c:xVal>
          <c:yVal>
            <c:numRef>
              <c:f>Sheet1!$K$19:$K$23</c:f>
              <c:numCache>
                <c:formatCode>0.00</c:formatCode>
                <c:ptCount val="5"/>
                <c:pt idx="0">
                  <c:v>40.5</c:v>
                </c:pt>
                <c:pt idx="1">
                  <c:v>104.1</c:v>
                </c:pt>
                <c:pt idx="2">
                  <c:v>150.59</c:v>
                </c:pt>
                <c:pt idx="3">
                  <c:v>192.4</c:v>
                </c:pt>
                <c:pt idx="4">
                  <c:v>259.60000000000002</c:v>
                </c:pt>
              </c:numCache>
            </c:numRef>
          </c:yVal>
          <c:smooth val="0"/>
        </c:ser>
        <c:dLbls>
          <c:showLegendKey val="0"/>
          <c:showVal val="0"/>
          <c:showCatName val="0"/>
          <c:showSerName val="0"/>
          <c:showPercent val="0"/>
          <c:showBubbleSize val="0"/>
        </c:dLbls>
        <c:axId val="42628736"/>
        <c:axId val="42629312"/>
      </c:scatterChart>
      <c:valAx>
        <c:axId val="42628736"/>
        <c:scaling>
          <c:orientation val="minMax"/>
        </c:scaling>
        <c:delete val="0"/>
        <c:axPos val="b"/>
        <c:title>
          <c:tx>
            <c:rich>
              <a:bodyPr/>
              <a:lstStyle/>
              <a:p>
                <a:pPr>
                  <a:defRPr sz="1600"/>
                </a:pPr>
                <a:r>
                  <a:rPr lang="en-US" sz="1600"/>
                  <a:t>Trial Number</a:t>
                </a:r>
              </a:p>
            </c:rich>
          </c:tx>
          <c:layout/>
          <c:overlay val="0"/>
        </c:title>
        <c:numFmt formatCode="General" sourceLinked="1"/>
        <c:majorTickMark val="out"/>
        <c:minorTickMark val="none"/>
        <c:tickLblPos val="nextTo"/>
        <c:txPr>
          <a:bodyPr/>
          <a:lstStyle/>
          <a:p>
            <a:pPr>
              <a:defRPr sz="1600"/>
            </a:pPr>
            <a:endParaRPr lang="en-US"/>
          </a:p>
        </c:txPr>
        <c:crossAx val="42629312"/>
        <c:crosses val="autoZero"/>
        <c:crossBetween val="midCat"/>
        <c:majorUnit val="1"/>
      </c:valAx>
      <c:valAx>
        <c:axId val="42629312"/>
        <c:scaling>
          <c:orientation val="minMax"/>
          <c:max val="450"/>
          <c:min val="0"/>
        </c:scaling>
        <c:delete val="0"/>
        <c:axPos val="l"/>
        <c:title>
          <c:tx>
            <c:rich>
              <a:bodyPr rot="-5400000" vert="horz"/>
              <a:lstStyle/>
              <a:p>
                <a:pPr>
                  <a:defRPr sz="1600"/>
                </a:pPr>
                <a:r>
                  <a:rPr lang="en-US" sz="1600"/>
                  <a:t>Time on Rotarod (sec)</a:t>
                </a:r>
              </a:p>
            </c:rich>
          </c:tx>
          <c:layout>
            <c:manualLayout>
              <c:xMode val="edge"/>
              <c:yMode val="edge"/>
              <c:x val="2.0356230018186369E-2"/>
              <c:y val="3.5949256342957134E-2"/>
            </c:manualLayout>
          </c:layout>
          <c:overlay val="0"/>
        </c:title>
        <c:numFmt formatCode="0" sourceLinked="0"/>
        <c:majorTickMark val="out"/>
        <c:minorTickMark val="none"/>
        <c:tickLblPos val="nextTo"/>
        <c:txPr>
          <a:bodyPr/>
          <a:lstStyle/>
          <a:p>
            <a:pPr>
              <a:defRPr sz="1600"/>
            </a:pPr>
            <a:endParaRPr lang="en-US"/>
          </a:p>
        </c:txPr>
        <c:crossAx val="42628736"/>
        <c:crosses val="autoZero"/>
        <c:crossBetween val="midCat"/>
        <c:majorUnit val="50"/>
      </c:valAx>
    </c:plotArea>
    <c:legend>
      <c:legendPos val="r"/>
      <c:layout>
        <c:manualLayout>
          <c:xMode val="edge"/>
          <c:yMode val="edge"/>
          <c:x val="0.20028085987440447"/>
          <c:y val="6.423884514435696E-2"/>
          <c:w val="0.25060101969485288"/>
          <c:h val="0.3183191163604549"/>
        </c:manualLayout>
      </c:layout>
      <c:overlay val="1"/>
      <c:txPr>
        <a:bodyPr/>
        <a:lstStyle/>
        <a:p>
          <a:pPr>
            <a:defRPr sz="1400"/>
          </a:pPr>
          <a:endParaRPr lang="en-US"/>
        </a:p>
      </c:txPr>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58FEBB-84D6-41BF-B59E-846BBD87FAE1}"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A1941-52C4-4CB2-9739-B7B5BD7DD4B0}" type="slidenum">
              <a:rPr lang="en-US" smtClean="0"/>
              <a:t>‹#›</a:t>
            </a:fld>
            <a:endParaRPr lang="en-US"/>
          </a:p>
        </p:txBody>
      </p:sp>
    </p:spTree>
    <p:extLst>
      <p:ext uri="{BB962C8B-B14F-4D97-AF65-F5344CB8AC3E}">
        <p14:creationId xmlns:p14="http://schemas.microsoft.com/office/powerpoint/2010/main" val="366634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58FEBB-84D6-41BF-B59E-846BBD87FAE1}"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A1941-52C4-4CB2-9739-B7B5BD7DD4B0}" type="slidenum">
              <a:rPr lang="en-US" smtClean="0"/>
              <a:t>‹#›</a:t>
            </a:fld>
            <a:endParaRPr lang="en-US"/>
          </a:p>
        </p:txBody>
      </p:sp>
    </p:spTree>
    <p:extLst>
      <p:ext uri="{BB962C8B-B14F-4D97-AF65-F5344CB8AC3E}">
        <p14:creationId xmlns:p14="http://schemas.microsoft.com/office/powerpoint/2010/main" val="227993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58FEBB-84D6-41BF-B59E-846BBD87FAE1}"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A1941-52C4-4CB2-9739-B7B5BD7DD4B0}" type="slidenum">
              <a:rPr lang="en-US" smtClean="0"/>
              <a:t>‹#›</a:t>
            </a:fld>
            <a:endParaRPr lang="en-US"/>
          </a:p>
        </p:txBody>
      </p:sp>
    </p:spTree>
    <p:extLst>
      <p:ext uri="{BB962C8B-B14F-4D97-AF65-F5344CB8AC3E}">
        <p14:creationId xmlns:p14="http://schemas.microsoft.com/office/powerpoint/2010/main" val="1501633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58FEBB-84D6-41BF-B59E-846BBD87FAE1}"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A1941-52C4-4CB2-9739-B7B5BD7DD4B0}" type="slidenum">
              <a:rPr lang="en-US" smtClean="0"/>
              <a:t>‹#›</a:t>
            </a:fld>
            <a:endParaRPr lang="en-US"/>
          </a:p>
        </p:txBody>
      </p:sp>
    </p:spTree>
    <p:extLst>
      <p:ext uri="{BB962C8B-B14F-4D97-AF65-F5344CB8AC3E}">
        <p14:creationId xmlns:p14="http://schemas.microsoft.com/office/powerpoint/2010/main" val="2154056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58FEBB-84D6-41BF-B59E-846BBD87FAE1}" type="datetimeFigureOut">
              <a:rPr lang="en-US" smtClean="0"/>
              <a:t>4/26/2015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A1941-52C4-4CB2-9739-B7B5BD7DD4B0}" type="slidenum">
              <a:rPr lang="en-US" smtClean="0"/>
              <a:t>‹#›</a:t>
            </a:fld>
            <a:endParaRPr lang="en-US"/>
          </a:p>
        </p:txBody>
      </p:sp>
    </p:spTree>
    <p:extLst>
      <p:ext uri="{BB962C8B-B14F-4D97-AF65-F5344CB8AC3E}">
        <p14:creationId xmlns:p14="http://schemas.microsoft.com/office/powerpoint/2010/main" val="2168905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58FEBB-84D6-41BF-B59E-846BBD87FAE1}" type="datetimeFigureOut">
              <a:rPr lang="en-US" smtClean="0"/>
              <a:t>4/26/2015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AA1941-52C4-4CB2-9739-B7B5BD7DD4B0}" type="slidenum">
              <a:rPr lang="en-US" smtClean="0"/>
              <a:t>‹#›</a:t>
            </a:fld>
            <a:endParaRPr lang="en-US"/>
          </a:p>
        </p:txBody>
      </p:sp>
    </p:spTree>
    <p:extLst>
      <p:ext uri="{BB962C8B-B14F-4D97-AF65-F5344CB8AC3E}">
        <p14:creationId xmlns:p14="http://schemas.microsoft.com/office/powerpoint/2010/main" val="1511666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58FEBB-84D6-41BF-B59E-846BBD87FAE1}" type="datetimeFigureOut">
              <a:rPr lang="en-US" smtClean="0"/>
              <a:t>4/26/2015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AA1941-52C4-4CB2-9739-B7B5BD7DD4B0}" type="slidenum">
              <a:rPr lang="en-US" smtClean="0"/>
              <a:t>‹#›</a:t>
            </a:fld>
            <a:endParaRPr lang="en-US"/>
          </a:p>
        </p:txBody>
      </p:sp>
    </p:spTree>
    <p:extLst>
      <p:ext uri="{BB962C8B-B14F-4D97-AF65-F5344CB8AC3E}">
        <p14:creationId xmlns:p14="http://schemas.microsoft.com/office/powerpoint/2010/main" val="132338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58FEBB-84D6-41BF-B59E-846BBD87FAE1}" type="datetimeFigureOut">
              <a:rPr lang="en-US" smtClean="0"/>
              <a:t>4/26/2015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AA1941-52C4-4CB2-9739-B7B5BD7DD4B0}" type="slidenum">
              <a:rPr lang="en-US" smtClean="0"/>
              <a:t>‹#›</a:t>
            </a:fld>
            <a:endParaRPr lang="en-US"/>
          </a:p>
        </p:txBody>
      </p:sp>
    </p:spTree>
    <p:extLst>
      <p:ext uri="{BB962C8B-B14F-4D97-AF65-F5344CB8AC3E}">
        <p14:creationId xmlns:p14="http://schemas.microsoft.com/office/powerpoint/2010/main" val="2767197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58FEBB-84D6-41BF-B59E-846BBD87FAE1}" type="datetimeFigureOut">
              <a:rPr lang="en-US" smtClean="0"/>
              <a:t>4/26/2015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AA1941-52C4-4CB2-9739-B7B5BD7DD4B0}" type="slidenum">
              <a:rPr lang="en-US" smtClean="0"/>
              <a:t>‹#›</a:t>
            </a:fld>
            <a:endParaRPr lang="en-US"/>
          </a:p>
        </p:txBody>
      </p:sp>
    </p:spTree>
    <p:extLst>
      <p:ext uri="{BB962C8B-B14F-4D97-AF65-F5344CB8AC3E}">
        <p14:creationId xmlns:p14="http://schemas.microsoft.com/office/powerpoint/2010/main" val="1013408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58FEBB-84D6-41BF-B59E-846BBD87FAE1}" type="datetimeFigureOut">
              <a:rPr lang="en-US" smtClean="0"/>
              <a:t>4/26/2015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AA1941-52C4-4CB2-9739-B7B5BD7DD4B0}" type="slidenum">
              <a:rPr lang="en-US" smtClean="0"/>
              <a:t>‹#›</a:t>
            </a:fld>
            <a:endParaRPr lang="en-US"/>
          </a:p>
        </p:txBody>
      </p:sp>
    </p:spTree>
    <p:extLst>
      <p:ext uri="{BB962C8B-B14F-4D97-AF65-F5344CB8AC3E}">
        <p14:creationId xmlns:p14="http://schemas.microsoft.com/office/powerpoint/2010/main" val="3068040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58FEBB-84D6-41BF-B59E-846BBD87FAE1}" type="datetimeFigureOut">
              <a:rPr lang="en-US" smtClean="0"/>
              <a:t>4/26/2015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AA1941-52C4-4CB2-9739-B7B5BD7DD4B0}" type="slidenum">
              <a:rPr lang="en-US" smtClean="0"/>
              <a:t>‹#›</a:t>
            </a:fld>
            <a:endParaRPr lang="en-US"/>
          </a:p>
        </p:txBody>
      </p:sp>
    </p:spTree>
    <p:extLst>
      <p:ext uri="{BB962C8B-B14F-4D97-AF65-F5344CB8AC3E}">
        <p14:creationId xmlns:p14="http://schemas.microsoft.com/office/powerpoint/2010/main" val="466562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8FEBB-84D6-41BF-B59E-846BBD87FAE1}" type="datetimeFigureOut">
              <a:rPr lang="en-US" smtClean="0"/>
              <a:t>4/26/2015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A1941-52C4-4CB2-9739-B7B5BD7DD4B0}" type="slidenum">
              <a:rPr lang="en-US" smtClean="0"/>
              <a:t>‹#›</a:t>
            </a:fld>
            <a:endParaRPr lang="en-US"/>
          </a:p>
        </p:txBody>
      </p:sp>
    </p:spTree>
    <p:extLst>
      <p:ext uri="{BB962C8B-B14F-4D97-AF65-F5344CB8AC3E}">
        <p14:creationId xmlns:p14="http://schemas.microsoft.com/office/powerpoint/2010/main" val="509484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OARSI Preconference Workshop on Statistical Analysis</a:t>
            </a:r>
            <a:endParaRPr lang="en-US" dirty="0"/>
          </a:p>
        </p:txBody>
      </p:sp>
      <p:sp>
        <p:nvSpPr>
          <p:cNvPr id="3" name="Subtitle 2"/>
          <p:cNvSpPr>
            <a:spLocks noGrp="1"/>
          </p:cNvSpPr>
          <p:nvPr>
            <p:ph type="subTitle" idx="1"/>
          </p:nvPr>
        </p:nvSpPr>
        <p:spPr/>
        <p:txBody>
          <a:bodyPr/>
          <a:lstStyle/>
          <a:p>
            <a:r>
              <a:rPr lang="en-US" dirty="0" smtClean="0"/>
              <a:t>April 30</a:t>
            </a:r>
            <a:r>
              <a:rPr lang="en-US" baseline="30000" dirty="0" smtClean="0"/>
              <a:t>th</a:t>
            </a:r>
            <a:r>
              <a:rPr lang="en-US" dirty="0" smtClean="0"/>
              <a:t>, 2015</a:t>
            </a:r>
            <a:endParaRPr lang="en-US" dirty="0"/>
          </a:p>
        </p:txBody>
      </p:sp>
    </p:spTree>
    <p:extLst>
      <p:ext uri="{BB962C8B-B14F-4D97-AF65-F5344CB8AC3E}">
        <p14:creationId xmlns:p14="http://schemas.microsoft.com/office/powerpoint/2010/main" val="2415104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547130" y="5867400"/>
            <a:ext cx="359687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Colin’s Experiment</a:t>
            </a:r>
            <a:endParaRPr lang="en-US" dirty="0"/>
          </a:p>
        </p:txBody>
      </p:sp>
      <p:sp>
        <p:nvSpPr>
          <p:cNvPr id="3" name="Content Placeholder 2"/>
          <p:cNvSpPr>
            <a:spLocks noGrp="1"/>
          </p:cNvSpPr>
          <p:nvPr>
            <p:ph idx="1"/>
          </p:nvPr>
        </p:nvSpPr>
        <p:spPr>
          <a:xfrm>
            <a:off x="228600" y="1295400"/>
            <a:ext cx="4343400" cy="5181600"/>
          </a:xfrm>
        </p:spPr>
        <p:txBody>
          <a:bodyPr>
            <a:normAutofit fontScale="70000" lnSpcReduction="20000"/>
          </a:bodyPr>
          <a:lstStyle/>
          <a:p>
            <a:r>
              <a:rPr lang="en-US" dirty="0" smtClean="0"/>
              <a:t>Colin collects the following sample for his PCR experiment</a:t>
            </a:r>
          </a:p>
          <a:p>
            <a:pPr lvl="1"/>
            <a:r>
              <a:rPr lang="en-US" dirty="0" smtClean="0"/>
              <a:t>8 Samples from </a:t>
            </a:r>
            <a:r>
              <a:rPr lang="en-US" dirty="0" err="1" smtClean="0"/>
              <a:t>Wildtype</a:t>
            </a:r>
            <a:r>
              <a:rPr lang="en-US" dirty="0" smtClean="0"/>
              <a:t> Mice</a:t>
            </a:r>
          </a:p>
          <a:p>
            <a:pPr lvl="1"/>
            <a:r>
              <a:rPr lang="en-US" dirty="0" smtClean="0"/>
              <a:t>8 Samples from Heterozygote Mice</a:t>
            </a:r>
          </a:p>
          <a:p>
            <a:pPr lvl="1"/>
            <a:r>
              <a:rPr lang="en-US" dirty="0" smtClean="0"/>
              <a:t>8 Samples from Homozygote Knockout Mice</a:t>
            </a:r>
          </a:p>
          <a:p>
            <a:r>
              <a:rPr lang="en-US" dirty="0" smtClean="0"/>
              <a:t>He runs the PCR assay, measuring each sample 3 times.</a:t>
            </a:r>
          </a:p>
          <a:p>
            <a:r>
              <a:rPr lang="en-US" dirty="0" smtClean="0"/>
              <a:t>When analyzing the differences between </a:t>
            </a:r>
            <a:r>
              <a:rPr lang="en-US" dirty="0" err="1" smtClean="0"/>
              <a:t>wildtype</a:t>
            </a:r>
            <a:r>
              <a:rPr lang="en-US" dirty="0" smtClean="0"/>
              <a:t>, heterozygote, and homozygote mice, is this n=24 per group </a:t>
            </a:r>
            <a:r>
              <a:rPr lang="en-US" dirty="0"/>
              <a:t>or </a:t>
            </a:r>
            <a:r>
              <a:rPr lang="en-US" dirty="0" smtClean="0"/>
              <a:t>n=8 per </a:t>
            </a:r>
            <a:r>
              <a:rPr lang="en-US" dirty="0" smtClean="0"/>
              <a:t>group?</a:t>
            </a:r>
            <a:endParaRPr lang="en-US" dirty="0" smtClean="0"/>
          </a:p>
          <a:p>
            <a:r>
              <a:rPr lang="en-US" dirty="0" smtClean="0"/>
              <a:t>Or, </a:t>
            </a:r>
            <a:r>
              <a:rPr lang="en-US" dirty="0" smtClean="0"/>
              <a:t>are none of the samples independent because the assay was only run one-time?</a:t>
            </a:r>
            <a:endParaRPr lang="en-US" dirty="0"/>
          </a:p>
        </p:txBody>
      </p:sp>
      <p:sp>
        <p:nvSpPr>
          <p:cNvPr id="4" name="TextBox 3"/>
          <p:cNvSpPr txBox="1"/>
          <p:nvPr/>
        </p:nvSpPr>
        <p:spPr>
          <a:xfrm>
            <a:off x="5029200" y="1734696"/>
            <a:ext cx="1035861" cy="646331"/>
          </a:xfrm>
          <a:prstGeom prst="rect">
            <a:avLst/>
          </a:prstGeom>
          <a:solidFill>
            <a:srgbClr val="FFFF00"/>
          </a:solidFill>
        </p:spPr>
        <p:txBody>
          <a:bodyPr wrap="none" rtlCol="0">
            <a:spAutoFit/>
          </a:bodyPr>
          <a:lstStyle/>
          <a:p>
            <a:pPr algn="ctr"/>
            <a:r>
              <a:rPr lang="en-US" dirty="0" err="1" smtClean="0"/>
              <a:t>Wildtype</a:t>
            </a:r>
            <a:endParaRPr lang="en-US" dirty="0" smtClean="0"/>
          </a:p>
          <a:p>
            <a:pPr algn="ctr"/>
            <a:r>
              <a:rPr lang="en-US" dirty="0" smtClean="0"/>
              <a:t>8 Mice</a:t>
            </a:r>
            <a:endParaRPr lang="en-US" dirty="0"/>
          </a:p>
        </p:txBody>
      </p:sp>
      <p:sp>
        <p:nvSpPr>
          <p:cNvPr id="5" name="TextBox 4"/>
          <p:cNvSpPr txBox="1"/>
          <p:nvPr/>
        </p:nvSpPr>
        <p:spPr>
          <a:xfrm>
            <a:off x="6123585" y="1523023"/>
            <a:ext cx="1437894" cy="646331"/>
          </a:xfrm>
          <a:prstGeom prst="rect">
            <a:avLst/>
          </a:prstGeom>
          <a:solidFill>
            <a:srgbClr val="FFFF00"/>
          </a:solidFill>
        </p:spPr>
        <p:txBody>
          <a:bodyPr wrap="none" rtlCol="0">
            <a:spAutoFit/>
          </a:bodyPr>
          <a:lstStyle/>
          <a:p>
            <a:pPr algn="ctr"/>
            <a:r>
              <a:rPr lang="en-US" dirty="0" smtClean="0"/>
              <a:t>Heterozygote</a:t>
            </a:r>
          </a:p>
          <a:p>
            <a:pPr algn="ctr"/>
            <a:r>
              <a:rPr lang="en-US" dirty="0" smtClean="0"/>
              <a:t>8 Mice</a:t>
            </a:r>
            <a:endParaRPr lang="en-US" dirty="0"/>
          </a:p>
        </p:txBody>
      </p:sp>
      <p:sp>
        <p:nvSpPr>
          <p:cNvPr id="6" name="TextBox 5"/>
          <p:cNvSpPr txBox="1"/>
          <p:nvPr/>
        </p:nvSpPr>
        <p:spPr>
          <a:xfrm>
            <a:off x="7605402" y="1734696"/>
            <a:ext cx="1363579" cy="646331"/>
          </a:xfrm>
          <a:prstGeom prst="rect">
            <a:avLst/>
          </a:prstGeom>
          <a:solidFill>
            <a:srgbClr val="FFFF00"/>
          </a:solidFill>
        </p:spPr>
        <p:txBody>
          <a:bodyPr wrap="none" rtlCol="0">
            <a:spAutoFit/>
          </a:bodyPr>
          <a:lstStyle/>
          <a:p>
            <a:pPr algn="ctr"/>
            <a:r>
              <a:rPr lang="en-US" dirty="0" smtClean="0"/>
              <a:t>Homozygote</a:t>
            </a:r>
          </a:p>
          <a:p>
            <a:pPr algn="ctr"/>
            <a:r>
              <a:rPr lang="en-US" dirty="0" smtClean="0"/>
              <a:t>8 Mice</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868574410"/>
              </p:ext>
            </p:extLst>
          </p:nvPr>
        </p:nvGraphicFramePr>
        <p:xfrm>
          <a:off x="5797991" y="2667000"/>
          <a:ext cx="2489200" cy="3429000"/>
        </p:xfrm>
        <a:graphic>
          <a:graphicData uri="http://schemas.openxmlformats.org/drawingml/2006/table">
            <a:tbl>
              <a:tblPr>
                <a:tableStyleId>{5C22544A-7EE6-4342-B048-85BDC9FD1C3A}</a:tableStyleId>
              </a:tblPr>
              <a:tblGrid>
                <a:gridCol w="609600"/>
                <a:gridCol w="876300"/>
                <a:gridCol w="1003300"/>
              </a:tblGrid>
              <a:tr h="190500">
                <a:tc>
                  <a:txBody>
                    <a:bodyPr/>
                    <a:lstStyle/>
                    <a:p>
                      <a:pPr algn="ctr" fontAlgn="b"/>
                      <a:r>
                        <a:rPr lang="en-US" sz="1100" u="none" strike="noStrike" dirty="0">
                          <a:effectLst/>
                        </a:rPr>
                        <a:t>Sample 1</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Wildtype</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Measurement 1</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Sample 1</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Wildtype</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Measurement 2</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Sample 1</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Wildtype</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Measurement 3</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Sample 2</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Heterozygote</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Measurement 1</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Sample 2</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Heterozygote</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Measurement 2</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Sample 2</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Heterozygote</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Measurement 3</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Sample 3</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Homozygote</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Measurement 1</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Sample 3</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Homozygote</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Measurement 2</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Sample 3</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dirty="0">
                          <a:effectLst/>
                        </a:rPr>
                        <a:t>Homozygote</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Measurement 3</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Sample 4</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dirty="0" err="1">
                          <a:effectLst/>
                        </a:rPr>
                        <a:t>Wildtype</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Measurement 1</a:t>
                      </a:r>
                      <a:endParaRPr lang="en-US" sz="1100" b="0" i="0" u="none" strike="noStrike" dirty="0">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Sample 4</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dirty="0" err="1">
                          <a:effectLst/>
                        </a:rPr>
                        <a:t>Wildtype</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dirty="0">
                          <a:effectLst/>
                        </a:rPr>
                        <a:t>Measurement 2</a:t>
                      </a:r>
                      <a:endParaRPr lang="en-US" sz="1100" b="0" i="0" u="none" strike="noStrike" dirty="0">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Sample 4</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Wildtype</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dirty="0">
                          <a:effectLst/>
                        </a:rPr>
                        <a:t>Measurement 3</a:t>
                      </a:r>
                      <a:endParaRPr lang="en-US" sz="1100" b="0" i="0" u="none" strike="noStrike" dirty="0">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Sample 5</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Heterozygote</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Measurement 1</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Sample 5</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Heterozygote</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Measurement 2</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Sample 5</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Heterozygote</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Measurement 3</a:t>
                      </a:r>
                      <a:endParaRPr lang="en-US" sz="1100" b="0" i="0" u="none" strike="noStrike">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Sample 6</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Homozygote</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dirty="0">
                          <a:effectLst/>
                        </a:rPr>
                        <a:t>Measurement 1</a:t>
                      </a:r>
                      <a:endParaRPr lang="en-US" sz="1100" b="0" i="0" u="none" strike="noStrike" dirty="0">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Sample 6</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Homozygote</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dirty="0">
                          <a:effectLst/>
                        </a:rPr>
                        <a:t>Measurement 2</a:t>
                      </a:r>
                      <a:endParaRPr lang="en-US" sz="1100" b="0" i="0" u="none" strike="noStrike" dirty="0">
                        <a:solidFill>
                          <a:srgbClr val="000000"/>
                        </a:solidFill>
                        <a:effectLst/>
                        <a:latin typeface="Calibri"/>
                      </a:endParaRPr>
                    </a:p>
                  </a:txBody>
                  <a:tcPr marL="9525" marR="9525" marT="9525" marB="0" anchor="b"/>
                </a:tc>
              </a:tr>
              <a:tr h="190500">
                <a:tc>
                  <a:txBody>
                    <a:bodyPr/>
                    <a:lstStyle/>
                    <a:p>
                      <a:pPr algn="ctr" fontAlgn="b"/>
                      <a:r>
                        <a:rPr lang="en-US" sz="1100" u="none" strike="noStrike">
                          <a:effectLst/>
                        </a:rPr>
                        <a:t>Sample 6</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Homozygote</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dirty="0">
                          <a:effectLst/>
                        </a:rPr>
                        <a:t>Measurement 3</a:t>
                      </a:r>
                      <a:endParaRPr lang="en-US" sz="1100" b="0" i="0" u="none" strike="noStrike" dirty="0">
                        <a:solidFill>
                          <a:srgbClr val="000000"/>
                        </a:solidFill>
                        <a:effectLst/>
                        <a:latin typeface="Calibri"/>
                      </a:endParaRPr>
                    </a:p>
                  </a:txBody>
                  <a:tcPr marL="9525" marR="9525" marT="9525" marB="0" anchor="b"/>
                </a:tc>
              </a:tr>
            </a:tbl>
          </a:graphicData>
        </a:graphic>
      </p:graphicFrame>
      <p:cxnSp>
        <p:nvCxnSpPr>
          <p:cNvPr id="9" name="Straight Connector 8"/>
          <p:cNvCxnSpPr/>
          <p:nvPr/>
        </p:nvCxnSpPr>
        <p:spPr>
          <a:xfrm>
            <a:off x="6842532" y="6096000"/>
            <a:ext cx="0" cy="4572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772400" y="6096000"/>
            <a:ext cx="0" cy="4572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131121" y="6096000"/>
            <a:ext cx="0" cy="45720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305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371600"/>
            <a:ext cx="8405813"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Ahmed’s Experiment</a:t>
            </a:r>
            <a:endParaRPr lang="en-US" dirty="0"/>
          </a:p>
        </p:txBody>
      </p:sp>
      <p:sp>
        <p:nvSpPr>
          <p:cNvPr id="3" name="Content Placeholder 2"/>
          <p:cNvSpPr>
            <a:spLocks noGrp="1"/>
          </p:cNvSpPr>
          <p:nvPr>
            <p:ph idx="1"/>
          </p:nvPr>
        </p:nvSpPr>
        <p:spPr>
          <a:xfrm>
            <a:off x="228600" y="3962400"/>
            <a:ext cx="8763000" cy="2863932"/>
          </a:xfrm>
        </p:spPr>
        <p:txBody>
          <a:bodyPr>
            <a:normAutofit fontScale="70000" lnSpcReduction="20000"/>
          </a:bodyPr>
          <a:lstStyle/>
          <a:p>
            <a:pPr marL="0" indent="0">
              <a:buNone/>
            </a:pPr>
            <a:r>
              <a:rPr lang="en-US" dirty="0" smtClean="0"/>
              <a:t>Ahmed is planning to run an ELISA shown above.  The top two rows will be used to form a standard curve, but in rows 3-8, Ahmed places a different treatment group.  Each sample is </a:t>
            </a:r>
            <a:r>
              <a:rPr lang="en-US" dirty="0" smtClean="0"/>
              <a:t>placed </a:t>
            </a:r>
            <a:r>
              <a:rPr lang="en-US" dirty="0" smtClean="0"/>
              <a:t>into the well plate 3 </a:t>
            </a:r>
            <a:r>
              <a:rPr lang="en-US" dirty="0" smtClean="0"/>
              <a:t>times </a:t>
            </a:r>
            <a:r>
              <a:rPr lang="en-US" dirty="0" smtClean="0"/>
              <a:t>(triplicate).  </a:t>
            </a:r>
          </a:p>
          <a:p>
            <a:pPr marL="0" indent="0">
              <a:buNone/>
            </a:pPr>
            <a:endParaRPr lang="en-US" dirty="0" smtClean="0"/>
          </a:p>
          <a:p>
            <a:pPr marL="0" indent="0">
              <a:buNone/>
            </a:pPr>
            <a:r>
              <a:rPr lang="en-US" dirty="0" smtClean="0"/>
              <a:t>What is n – 4 or 12? Is this repeated </a:t>
            </a:r>
            <a:r>
              <a:rPr lang="en-US" dirty="0" smtClean="0"/>
              <a:t/>
            </a:r>
            <a:br>
              <a:rPr lang="en-US" dirty="0" smtClean="0"/>
            </a:br>
            <a:r>
              <a:rPr lang="en-US" dirty="0" smtClean="0"/>
              <a:t>measures</a:t>
            </a:r>
            <a:r>
              <a:rPr lang="en-US" dirty="0" smtClean="0"/>
              <a:t>?  Or is measuring the </a:t>
            </a:r>
            <a:r>
              <a:rPr lang="en-US" dirty="0" smtClean="0"/>
              <a:t>sample</a:t>
            </a:r>
            <a:br>
              <a:rPr lang="en-US" dirty="0" smtClean="0"/>
            </a:br>
            <a:r>
              <a:rPr lang="en-US" dirty="0" smtClean="0"/>
              <a:t>in </a:t>
            </a:r>
            <a:r>
              <a:rPr lang="en-US" dirty="0" smtClean="0"/>
              <a:t>the triplicate primarily used to </a:t>
            </a:r>
            <a:r>
              <a:rPr lang="en-US" dirty="0" smtClean="0"/>
              <a:t>assess</a:t>
            </a:r>
            <a:br>
              <a:rPr lang="en-US" dirty="0" smtClean="0"/>
            </a:br>
            <a:r>
              <a:rPr lang="en-US" dirty="0" smtClean="0"/>
              <a:t>the </a:t>
            </a:r>
            <a:r>
              <a:rPr lang="en-US" dirty="0" smtClean="0"/>
              <a:t>accuracy of the experimental method? </a:t>
            </a:r>
            <a:endParaRPr lang="en-US" dirty="0"/>
          </a:p>
        </p:txBody>
      </p:sp>
    </p:spTree>
    <p:extLst>
      <p:ext uri="{BB962C8B-B14F-4D97-AF65-F5344CB8AC3E}">
        <p14:creationId xmlns:p14="http://schemas.microsoft.com/office/powerpoint/2010/main" val="1795110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Ahmed’s Experiment</a:t>
            </a:r>
            <a:endParaRPr lang="en-US" dirty="0"/>
          </a:p>
        </p:txBody>
      </p:sp>
      <p:sp>
        <p:nvSpPr>
          <p:cNvPr id="3" name="Content Placeholder 2"/>
          <p:cNvSpPr>
            <a:spLocks noGrp="1"/>
          </p:cNvSpPr>
          <p:nvPr>
            <p:ph idx="1"/>
          </p:nvPr>
        </p:nvSpPr>
        <p:spPr>
          <a:xfrm>
            <a:off x="4419600" y="1071748"/>
            <a:ext cx="4343400" cy="3276600"/>
          </a:xfrm>
        </p:spPr>
        <p:txBody>
          <a:bodyPr>
            <a:normAutofit fontScale="77500" lnSpcReduction="20000"/>
          </a:bodyPr>
          <a:lstStyle/>
          <a:p>
            <a:pPr marL="0" indent="0">
              <a:buNone/>
            </a:pPr>
            <a:r>
              <a:rPr lang="en-US" dirty="0" smtClean="0"/>
              <a:t>Ahmed repeats the experiment, but with a new twist.  He obtains chondrocytes from 6 different cow knees, but he doesn’t mix the samples, instead each population of cells is from a distinct knee.  He exposes each population to </a:t>
            </a:r>
            <a:r>
              <a:rPr lang="en-US" dirty="0" smtClean="0"/>
              <a:t>4 </a:t>
            </a:r>
            <a:r>
              <a:rPr lang="en-US" dirty="0" smtClean="0"/>
              <a:t>different growth factors and keeps one group as a control. </a:t>
            </a:r>
            <a:endParaRPr lang="en-US" dirty="0"/>
          </a:p>
        </p:txBody>
      </p:sp>
      <p:sp>
        <p:nvSpPr>
          <p:cNvPr id="5" name="Content Placeholder 2"/>
          <p:cNvSpPr txBox="1">
            <a:spLocks/>
          </p:cNvSpPr>
          <p:nvPr/>
        </p:nvSpPr>
        <p:spPr>
          <a:xfrm>
            <a:off x="221675" y="1071748"/>
            <a:ext cx="3734533" cy="3271652"/>
          </a:xfrm>
          <a:prstGeom prst="rect">
            <a:avLst/>
          </a:prstGeom>
          <a:ln>
            <a:solidFill>
              <a:schemeClr val="tx1"/>
            </a:solidFill>
          </a:ln>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Animals </a:t>
            </a:r>
            <a:br>
              <a:rPr lang="en-US" dirty="0" smtClean="0"/>
            </a:br>
            <a:r>
              <a:rPr lang="en-US" dirty="0" smtClean="0"/>
              <a:t>  (6 knees from 6 animals)</a:t>
            </a:r>
          </a:p>
          <a:p>
            <a:pPr marL="0" indent="0">
              <a:buFont typeface="Arial" panose="020B0604020202020204" pitchFamily="34" charset="0"/>
              <a:buNone/>
            </a:pPr>
            <a:r>
              <a:rPr lang="en-US" dirty="0" smtClean="0"/>
              <a:t>    - A, B, C, D, E, F, G</a:t>
            </a:r>
          </a:p>
          <a:p>
            <a:pPr marL="0" indent="0">
              <a:buFont typeface="Arial" panose="020B0604020202020204" pitchFamily="34" charset="0"/>
              <a:buNone/>
            </a:pPr>
            <a:r>
              <a:rPr lang="en-US" dirty="0" smtClean="0"/>
              <a:t>Growth Factors </a:t>
            </a:r>
            <a:br>
              <a:rPr lang="en-US" dirty="0" smtClean="0"/>
            </a:br>
            <a:r>
              <a:rPr lang="en-US" dirty="0" smtClean="0"/>
              <a:t>  (5 different types of growth </a:t>
            </a:r>
          </a:p>
          <a:p>
            <a:pPr marL="0" indent="0">
              <a:buFont typeface="Arial" panose="020B0604020202020204" pitchFamily="34" charset="0"/>
              <a:buNone/>
            </a:pPr>
            <a:r>
              <a:rPr lang="en-US" dirty="0"/>
              <a:t> </a:t>
            </a:r>
            <a:r>
              <a:rPr lang="en-US" dirty="0" smtClean="0"/>
              <a:t>  factors)</a:t>
            </a:r>
          </a:p>
          <a:p>
            <a:pPr marL="0" indent="0">
              <a:buFont typeface="Arial" panose="020B0604020202020204" pitchFamily="34" charset="0"/>
              <a:buNone/>
            </a:pPr>
            <a:r>
              <a:rPr lang="en-US" dirty="0" smtClean="0"/>
              <a:t>    - No Treatment Control, </a:t>
            </a:r>
            <a:br>
              <a:rPr lang="en-US" dirty="0" smtClean="0"/>
            </a:br>
            <a:r>
              <a:rPr lang="en-US" dirty="0" smtClean="0"/>
              <a:t>       BMP2, TGF-B1, TGF-B3,   </a:t>
            </a:r>
            <a:br>
              <a:rPr lang="en-US" dirty="0" smtClean="0"/>
            </a:br>
            <a:r>
              <a:rPr lang="en-US" dirty="0" smtClean="0"/>
              <a:t>       IGF1</a:t>
            </a:r>
          </a:p>
          <a:p>
            <a:pPr marL="0" indent="0">
              <a:buFont typeface="Arial" panose="020B0604020202020204" pitchFamily="34" charset="0"/>
              <a:buNone/>
            </a:pPr>
            <a:r>
              <a:rPr lang="en-US" dirty="0" smtClean="0"/>
              <a:t>Measured in Triplicate</a:t>
            </a:r>
            <a:endParaRPr lang="en-US" dirty="0"/>
          </a:p>
        </p:txBody>
      </p:sp>
      <p:sp>
        <p:nvSpPr>
          <p:cNvPr id="6" name="Content Placeholder 2"/>
          <p:cNvSpPr txBox="1">
            <a:spLocks/>
          </p:cNvSpPr>
          <p:nvPr/>
        </p:nvSpPr>
        <p:spPr>
          <a:xfrm>
            <a:off x="304800" y="4495800"/>
            <a:ext cx="8458200" cy="217862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Is this better handled as a 2-way ANOVA </a:t>
            </a:r>
            <a:r>
              <a:rPr lang="en-US" dirty="0" smtClean="0"/>
              <a:t>or </a:t>
            </a:r>
            <a:r>
              <a:rPr lang="en-US" dirty="0" smtClean="0"/>
              <a:t>as a 1-way, repeated measures ANOVA?  </a:t>
            </a:r>
            <a:endParaRPr lang="en-US" dirty="0" smtClean="0"/>
          </a:p>
          <a:p>
            <a:pPr marL="0" indent="0">
              <a:buFont typeface="Arial" panose="020B0604020202020204" pitchFamily="34" charset="0"/>
              <a:buNone/>
            </a:pPr>
            <a:r>
              <a:rPr lang="en-US" dirty="0" smtClean="0"/>
              <a:t>How can </a:t>
            </a:r>
            <a:r>
              <a:rPr lang="en-US" dirty="0" smtClean="0"/>
              <a:t>we decide when it’s </a:t>
            </a:r>
            <a:r>
              <a:rPr lang="en-US" dirty="0" smtClean="0"/>
              <a:t>repeated measures</a:t>
            </a:r>
            <a:r>
              <a:rPr lang="en-US" dirty="0" smtClean="0"/>
              <a:t>, when </a:t>
            </a:r>
            <a:r>
              <a:rPr lang="en-US" dirty="0" smtClean="0"/>
              <a:t>the variable should be treated as</a:t>
            </a:r>
            <a:r>
              <a:rPr lang="en-US" dirty="0" smtClean="0"/>
              <a:t> </a:t>
            </a:r>
            <a:r>
              <a:rPr lang="en-US" dirty="0" smtClean="0"/>
              <a:t>a factor, </a:t>
            </a:r>
            <a:r>
              <a:rPr lang="en-US" dirty="0" smtClean="0"/>
              <a:t>or </a:t>
            </a:r>
            <a:r>
              <a:rPr lang="en-US" dirty="0" smtClean="0"/>
              <a:t>when it’s </a:t>
            </a:r>
            <a:r>
              <a:rPr lang="en-US" dirty="0" smtClean="0"/>
              <a:t>an estimate </a:t>
            </a:r>
            <a:r>
              <a:rPr lang="en-US" dirty="0" smtClean="0"/>
              <a:t>of experimental error</a:t>
            </a:r>
            <a:r>
              <a:rPr lang="en-US" dirty="0" smtClean="0"/>
              <a:t>?</a:t>
            </a:r>
          </a:p>
          <a:p>
            <a:pPr marL="0" indent="0">
              <a:buFont typeface="Arial" panose="020B0604020202020204" pitchFamily="34" charset="0"/>
              <a:buNone/>
            </a:pPr>
            <a:r>
              <a:rPr lang="en-US" dirty="0" smtClean="0"/>
              <a:t>What if Ahmed uses different plates?  </a:t>
            </a:r>
            <a:br>
              <a:rPr lang="en-US" dirty="0" smtClean="0"/>
            </a:br>
            <a:r>
              <a:rPr lang="en-US" dirty="0" smtClean="0"/>
              <a:t>Is plate a factor?</a:t>
            </a:r>
            <a:endParaRPr lang="en-US" dirty="0" smtClean="0"/>
          </a:p>
        </p:txBody>
      </p:sp>
    </p:spTree>
    <p:extLst>
      <p:ext uri="{BB962C8B-B14F-4D97-AF65-F5344CB8AC3E}">
        <p14:creationId xmlns:p14="http://schemas.microsoft.com/office/powerpoint/2010/main" val="1399655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Summer’s Experiment</a:t>
            </a:r>
            <a:endParaRPr lang="en-US" dirty="0"/>
          </a:p>
        </p:txBody>
      </p:sp>
      <p:sp>
        <p:nvSpPr>
          <p:cNvPr id="3" name="Content Placeholder 2"/>
          <p:cNvSpPr>
            <a:spLocks noGrp="1"/>
          </p:cNvSpPr>
          <p:nvPr>
            <p:ph idx="1"/>
          </p:nvPr>
        </p:nvSpPr>
        <p:spPr>
          <a:xfrm>
            <a:off x="152400" y="1295400"/>
            <a:ext cx="3657600" cy="5181600"/>
          </a:xfrm>
        </p:spPr>
        <p:txBody>
          <a:bodyPr>
            <a:normAutofit fontScale="70000" lnSpcReduction="20000"/>
          </a:bodyPr>
          <a:lstStyle/>
          <a:p>
            <a:r>
              <a:rPr lang="en-US" dirty="0" smtClean="0"/>
              <a:t>Summer is conducting a behavioral experiment on the same animals used by Colin.  Summer is testing an animal’s ability to stay on a rotating rod (Rotarod).  It is well known that with an increasing number of trials, an animal will preform better on the behavior test (see graph to right).  She repeats the experiment 5 times.  </a:t>
            </a:r>
          </a:p>
          <a:p>
            <a:r>
              <a:rPr lang="en-US" dirty="0" smtClean="0"/>
              <a:t>How should she manage these data and maintain statistical independence between samples?</a:t>
            </a:r>
            <a:endParaRPr lang="en-US" dirty="0"/>
          </a:p>
        </p:txBody>
      </p:sp>
      <p:graphicFrame>
        <p:nvGraphicFramePr>
          <p:cNvPr id="15" name="Chart 14"/>
          <p:cNvGraphicFramePr>
            <a:graphicFrameLocks/>
          </p:cNvGraphicFramePr>
          <p:nvPr>
            <p:extLst>
              <p:ext uri="{D42A27DB-BD31-4B8C-83A1-F6EECF244321}">
                <p14:modId xmlns:p14="http://schemas.microsoft.com/office/powerpoint/2010/main" val="698589453"/>
              </p:ext>
            </p:extLst>
          </p:nvPr>
        </p:nvGraphicFramePr>
        <p:xfrm>
          <a:off x="4095749" y="3415825"/>
          <a:ext cx="4991101" cy="2743200"/>
        </p:xfrm>
        <a:graphic>
          <a:graphicData uri="http://schemas.openxmlformats.org/drawingml/2006/chart">
            <c:chart xmlns:c="http://schemas.openxmlformats.org/drawingml/2006/chart" xmlns:r="http://schemas.openxmlformats.org/officeDocument/2006/relationships" r:id="rId2"/>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80184"/>
            <a:ext cx="3276600" cy="2135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935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P-value Hacking and Multiplicity</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52082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6200"/>
            <a:ext cx="8229600" cy="914400"/>
          </a:xfrm>
        </p:spPr>
        <p:txBody>
          <a:bodyPr/>
          <a:lstStyle/>
          <a:p>
            <a:r>
              <a:rPr lang="en-US" dirty="0" smtClean="0"/>
              <a:t>What is P-value Hacking?</a:t>
            </a:r>
            <a:endParaRPr lang="en-US" dirty="0"/>
          </a:p>
        </p:txBody>
      </p:sp>
      <p:pic>
        <p:nvPicPr>
          <p:cNvPr id="1433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6125" y="990600"/>
            <a:ext cx="7788275" cy="489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9226" y="5919850"/>
            <a:ext cx="8803575" cy="923330"/>
          </a:xfrm>
          <a:prstGeom prst="rect">
            <a:avLst/>
          </a:prstGeom>
          <a:noFill/>
        </p:spPr>
        <p:txBody>
          <a:bodyPr wrap="square" rtlCol="0">
            <a:spAutoFit/>
          </a:bodyPr>
          <a:lstStyle/>
          <a:p>
            <a:r>
              <a:rPr lang="en-US" i="1" dirty="0" smtClean="0"/>
              <a:t>Simmons JP, Nelson LD, and </a:t>
            </a:r>
            <a:r>
              <a:rPr lang="en-US" i="1" dirty="0" err="1" smtClean="0"/>
              <a:t>Simonsohn</a:t>
            </a:r>
            <a:r>
              <a:rPr lang="en-US" i="1" dirty="0" smtClean="0"/>
              <a:t> U (2011), “False-positive </a:t>
            </a:r>
            <a:r>
              <a:rPr lang="en-US" i="1" dirty="0" err="1" smtClean="0"/>
              <a:t>physchology</a:t>
            </a:r>
            <a:r>
              <a:rPr lang="en-US" i="1" dirty="0" smtClean="0"/>
              <a:t>:  undisclosed</a:t>
            </a:r>
            <a:br>
              <a:rPr lang="en-US" i="1" dirty="0" smtClean="0"/>
            </a:br>
            <a:r>
              <a:rPr lang="en-US" i="1" dirty="0" smtClean="0"/>
              <a:t>flexibility in data collection and analysis allows presenting anything as significant”. </a:t>
            </a:r>
            <a:r>
              <a:rPr lang="en-US" i="1" dirty="0" err="1" smtClean="0"/>
              <a:t>Physchol</a:t>
            </a:r>
            <a:r>
              <a:rPr lang="en-US" i="1" dirty="0" smtClean="0"/>
              <a:t> </a:t>
            </a:r>
            <a:r>
              <a:rPr lang="en-US" i="1" dirty="0" err="1" smtClean="0"/>
              <a:t>Sci</a:t>
            </a:r>
            <a:r>
              <a:rPr lang="en-US" i="1" dirty="0" smtClean="0"/>
              <a:t>, 22: 1359-66.</a:t>
            </a:r>
            <a:endParaRPr lang="en-US" i="1" dirty="0"/>
          </a:p>
        </p:txBody>
      </p:sp>
      <p:sp>
        <p:nvSpPr>
          <p:cNvPr id="5" name="TextBox 4"/>
          <p:cNvSpPr txBox="1"/>
          <p:nvPr/>
        </p:nvSpPr>
        <p:spPr>
          <a:xfrm>
            <a:off x="216726" y="2819400"/>
            <a:ext cx="2438400" cy="2585323"/>
          </a:xfrm>
          <a:prstGeom prst="rect">
            <a:avLst/>
          </a:prstGeom>
          <a:noFill/>
        </p:spPr>
        <p:txBody>
          <a:bodyPr wrap="square" rtlCol="0">
            <a:spAutoFit/>
          </a:bodyPr>
          <a:lstStyle/>
          <a:p>
            <a:r>
              <a:rPr lang="en-US" dirty="0" smtClean="0"/>
              <a:t>Where is the line between p-hacking</a:t>
            </a:r>
          </a:p>
          <a:p>
            <a:r>
              <a:rPr lang="en-US" dirty="0" smtClean="0"/>
              <a:t>and data analysis?</a:t>
            </a:r>
          </a:p>
          <a:p>
            <a:endParaRPr lang="en-US" dirty="0"/>
          </a:p>
          <a:p>
            <a:r>
              <a:rPr lang="en-US" dirty="0" smtClean="0"/>
              <a:t>What if the experiment didn’t behave as anticipated?  Can the analysis not be adapted?</a:t>
            </a:r>
          </a:p>
        </p:txBody>
      </p:sp>
      <p:sp>
        <p:nvSpPr>
          <p:cNvPr id="3" name="TextBox 2"/>
          <p:cNvSpPr txBox="1"/>
          <p:nvPr/>
        </p:nvSpPr>
        <p:spPr>
          <a:xfrm>
            <a:off x="4421226" y="1655134"/>
            <a:ext cx="455574" cy="369332"/>
          </a:xfrm>
          <a:prstGeom prst="rect">
            <a:avLst/>
          </a:prstGeom>
          <a:noFill/>
        </p:spPr>
        <p:txBody>
          <a:bodyPr wrap="none" rtlCol="0">
            <a:spAutoFit/>
          </a:bodyPr>
          <a:lstStyle/>
          <a:p>
            <a:r>
              <a:rPr lang="en-US" dirty="0" smtClean="0"/>
              <a:t>No</a:t>
            </a:r>
            <a:endParaRPr lang="en-US" dirty="0"/>
          </a:p>
        </p:txBody>
      </p:sp>
      <p:sp>
        <p:nvSpPr>
          <p:cNvPr id="7" name="TextBox 6"/>
          <p:cNvSpPr txBox="1"/>
          <p:nvPr/>
        </p:nvSpPr>
        <p:spPr>
          <a:xfrm>
            <a:off x="3613299" y="1382233"/>
            <a:ext cx="485518" cy="369332"/>
          </a:xfrm>
          <a:prstGeom prst="rect">
            <a:avLst/>
          </a:prstGeom>
          <a:noFill/>
        </p:spPr>
        <p:txBody>
          <a:bodyPr wrap="none" rtlCol="0">
            <a:spAutoFit/>
          </a:bodyPr>
          <a:lstStyle/>
          <a:p>
            <a:r>
              <a:rPr lang="en-US" dirty="0" smtClean="0"/>
              <a:t>Yes</a:t>
            </a:r>
            <a:endParaRPr lang="en-US" dirty="0"/>
          </a:p>
        </p:txBody>
      </p:sp>
    </p:spTree>
    <p:extLst>
      <p:ext uri="{BB962C8B-B14F-4D97-AF65-F5344CB8AC3E}">
        <p14:creationId xmlns:p14="http://schemas.microsoft.com/office/powerpoint/2010/main" val="286110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Joshua’s Experiment</a:t>
            </a:r>
            <a:endParaRPr lang="en-US" dirty="0"/>
          </a:p>
        </p:txBody>
      </p:sp>
      <p:sp>
        <p:nvSpPr>
          <p:cNvPr id="3" name="Content Placeholder 2"/>
          <p:cNvSpPr>
            <a:spLocks noGrp="1"/>
          </p:cNvSpPr>
          <p:nvPr>
            <p:ph idx="1"/>
          </p:nvPr>
        </p:nvSpPr>
        <p:spPr>
          <a:xfrm>
            <a:off x="457200" y="1600200"/>
            <a:ext cx="4114800" cy="4525963"/>
          </a:xfrm>
        </p:spPr>
        <p:txBody>
          <a:bodyPr>
            <a:normAutofit fontScale="77500" lnSpcReduction="20000"/>
          </a:bodyPr>
          <a:lstStyle/>
          <a:p>
            <a:r>
              <a:rPr lang="en-US" dirty="0"/>
              <a:t>Joshua is investigating whether </a:t>
            </a:r>
            <a:r>
              <a:rPr lang="en-US" dirty="0" smtClean="0"/>
              <a:t>a </a:t>
            </a:r>
            <a:r>
              <a:rPr lang="en-US" dirty="0"/>
              <a:t>particular knockout mouse is protected from OA or not.  He starts off by analyzing 5 mice per group and gets the results shown to the </a:t>
            </a:r>
            <a:r>
              <a:rPr lang="en-US" dirty="0" smtClean="0"/>
              <a:t>right.  He runs a statistical test, but does not see protection in his knockouts</a:t>
            </a:r>
          </a:p>
          <a:p>
            <a:r>
              <a:rPr lang="en-US" dirty="0" smtClean="0"/>
              <a:t>His advisor says, “Well, it was just a pilot experiment. Let’s do it again with 10 mice per group this time.”</a:t>
            </a:r>
            <a:endParaRPr lang="en-US" dirty="0"/>
          </a:p>
          <a:p>
            <a:endParaRPr lang="en-US" dirty="0"/>
          </a:p>
        </p:txBody>
      </p:sp>
      <p:pic>
        <p:nvPicPr>
          <p:cNvPr id="1331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2286000"/>
            <a:ext cx="4013200"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2889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Joshua’s Experiment</a:t>
            </a:r>
          </a:p>
        </p:txBody>
      </p:sp>
      <p:sp>
        <p:nvSpPr>
          <p:cNvPr id="3" name="Content Placeholder 2"/>
          <p:cNvSpPr>
            <a:spLocks noGrp="1"/>
          </p:cNvSpPr>
          <p:nvPr>
            <p:ph idx="1"/>
          </p:nvPr>
        </p:nvSpPr>
        <p:spPr>
          <a:xfrm>
            <a:off x="304800" y="1600200"/>
            <a:ext cx="4267200" cy="4525963"/>
          </a:xfrm>
        </p:spPr>
        <p:txBody>
          <a:bodyPr>
            <a:normAutofit fontScale="77500" lnSpcReduction="20000"/>
          </a:bodyPr>
          <a:lstStyle/>
          <a:p>
            <a:r>
              <a:rPr lang="en-US" dirty="0" smtClean="0"/>
              <a:t>Joshua does as his advisor suggests.  His 2</a:t>
            </a:r>
            <a:r>
              <a:rPr lang="en-US" baseline="30000" dirty="0" smtClean="0"/>
              <a:t>nd</a:t>
            </a:r>
            <a:r>
              <a:rPr lang="en-US" dirty="0" smtClean="0"/>
              <a:t> experiment shows a similar result, but still no significance.  However, if he combines his 1</a:t>
            </a:r>
            <a:r>
              <a:rPr lang="en-US" baseline="30000" dirty="0" smtClean="0"/>
              <a:t>st</a:t>
            </a:r>
            <a:r>
              <a:rPr lang="en-US" dirty="0" smtClean="0"/>
              <a:t> and 2</a:t>
            </a:r>
            <a:r>
              <a:rPr lang="en-US" baseline="30000" dirty="0" smtClean="0"/>
              <a:t>nd</a:t>
            </a:r>
            <a:r>
              <a:rPr lang="en-US" dirty="0" smtClean="0"/>
              <a:t> experiment (n=15), he gets statistical significance.  He does this and writes it up.  </a:t>
            </a:r>
          </a:p>
          <a:p>
            <a:r>
              <a:rPr lang="en-US" dirty="0" smtClean="0"/>
              <a:t>Is Joshua p-value hacking?</a:t>
            </a:r>
          </a:p>
          <a:p>
            <a:r>
              <a:rPr lang="en-US" dirty="0" smtClean="0"/>
              <a:t>How could these results be </a:t>
            </a:r>
            <a:r>
              <a:rPr lang="en-US" dirty="0" smtClean="0"/>
              <a:t>fairly reported </a:t>
            </a:r>
            <a:r>
              <a:rPr lang="en-US" dirty="0" smtClean="0"/>
              <a:t>in a manuscript?</a:t>
            </a:r>
            <a:endParaRPr lang="en-US" dirty="0"/>
          </a:p>
        </p:txBody>
      </p:sp>
      <p:pic>
        <p:nvPicPr>
          <p:cNvPr id="1433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2209800"/>
            <a:ext cx="40386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028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P-values vs. Effect Sizes</a:t>
            </a:r>
            <a:endParaRPr lang="en-US" dirty="0"/>
          </a:p>
        </p:txBody>
      </p:sp>
      <p:sp>
        <p:nvSpPr>
          <p:cNvPr id="3" name="Content Placeholder 2"/>
          <p:cNvSpPr>
            <a:spLocks noGrp="1"/>
          </p:cNvSpPr>
          <p:nvPr>
            <p:ph idx="1"/>
          </p:nvPr>
        </p:nvSpPr>
        <p:spPr/>
        <p:txBody>
          <a:bodyPr>
            <a:normAutofit/>
          </a:bodyPr>
          <a:lstStyle/>
          <a:p>
            <a:r>
              <a:rPr lang="en-US" dirty="0" smtClean="0"/>
              <a:t>Are </a:t>
            </a:r>
            <a:r>
              <a:rPr lang="en-US" dirty="0"/>
              <a:t>p-values sufficient on their own?  </a:t>
            </a:r>
          </a:p>
          <a:p>
            <a:endParaRPr lang="en-US" dirty="0"/>
          </a:p>
          <a:p>
            <a:r>
              <a:rPr lang="en-US" dirty="0"/>
              <a:t>Should p-values be used at all?  </a:t>
            </a:r>
          </a:p>
          <a:p>
            <a:endParaRPr lang="en-US" dirty="0"/>
          </a:p>
          <a:p>
            <a:r>
              <a:rPr lang="en-US" dirty="0"/>
              <a:t>How can we emphasize </a:t>
            </a:r>
            <a:r>
              <a:rPr lang="en-US" b="1" i="1" u="sng" dirty="0"/>
              <a:t>effect size</a:t>
            </a:r>
            <a:r>
              <a:rPr lang="en-US" dirty="0"/>
              <a:t> in our publications?</a:t>
            </a:r>
          </a:p>
          <a:p>
            <a:endParaRPr lang="en-US" dirty="0"/>
          </a:p>
        </p:txBody>
      </p:sp>
    </p:spTree>
    <p:extLst>
      <p:ext uri="{BB962C8B-B14F-4D97-AF65-F5344CB8AC3E}">
        <p14:creationId xmlns:p14="http://schemas.microsoft.com/office/powerpoint/2010/main" val="4257552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Juliana’s Experiment</a:t>
            </a:r>
            <a:endParaRPr lang="en-US" dirty="0"/>
          </a:p>
        </p:txBody>
      </p:sp>
      <p:sp>
        <p:nvSpPr>
          <p:cNvPr id="6" name="Content Placeholder 2"/>
          <p:cNvSpPr txBox="1">
            <a:spLocks/>
          </p:cNvSpPr>
          <p:nvPr/>
        </p:nvSpPr>
        <p:spPr>
          <a:xfrm>
            <a:off x="4343400" y="1066800"/>
            <a:ext cx="4572000" cy="5108799"/>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i="1" dirty="0" smtClean="0"/>
              <a:t>Juliana conducts an experiment where she assesses the stride length and walking velocity of  rats with a sham surgery, rats with an ACL transection, and age-matched controls.  To begin the experiment, she examines velocity and stride length using 1-way ANOVAs, shown to the right.  She gets no significance.  </a:t>
            </a:r>
          </a:p>
          <a:p>
            <a:pPr marL="0" indent="0">
              <a:buFont typeface="Arial" panose="020B0604020202020204" pitchFamily="34" charset="0"/>
              <a:buNone/>
            </a:pPr>
            <a:endParaRPr lang="en-US" i="1" dirty="0"/>
          </a:p>
          <a:p>
            <a:pPr marL="0" indent="0">
              <a:buFont typeface="Arial" panose="020B0604020202020204" pitchFamily="34" charset="0"/>
              <a:buNone/>
            </a:pPr>
            <a:r>
              <a:rPr lang="en-US" i="1" dirty="0" smtClean="0"/>
              <a:t>She thinks ‘The OA group looks like it’s taking shorter strides… why won’t this work.’</a:t>
            </a:r>
          </a:p>
        </p:txBody>
      </p:sp>
      <p:sp>
        <p:nvSpPr>
          <p:cNvPr id="14" name="Rectangle 13"/>
          <p:cNvSpPr/>
          <p:nvPr/>
        </p:nvSpPr>
        <p:spPr>
          <a:xfrm>
            <a:off x="762027" y="6175599"/>
            <a:ext cx="3276600" cy="414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914400"/>
            <a:ext cx="3762375" cy="591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3927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 and Thanks to Our Panel</a:t>
            </a:r>
            <a:endParaRPr lang="en-US" dirty="0"/>
          </a:p>
        </p:txBody>
      </p:sp>
      <p:sp>
        <p:nvSpPr>
          <p:cNvPr id="3" name="Content Placeholder 2"/>
          <p:cNvSpPr>
            <a:spLocks noGrp="1"/>
          </p:cNvSpPr>
          <p:nvPr>
            <p:ph idx="1"/>
          </p:nvPr>
        </p:nvSpPr>
        <p:spPr>
          <a:xfrm>
            <a:off x="457200" y="1600200"/>
            <a:ext cx="6096000" cy="4953000"/>
          </a:xfrm>
        </p:spPr>
        <p:txBody>
          <a:bodyPr>
            <a:normAutofit fontScale="85000" lnSpcReduction="10000"/>
          </a:bodyPr>
          <a:lstStyle/>
          <a:p>
            <a:pPr marL="0" indent="0">
              <a:buNone/>
            </a:pPr>
            <a:r>
              <a:rPr lang="en-US" b="1" i="1" dirty="0" smtClean="0"/>
              <a:t>Jonas </a:t>
            </a:r>
            <a:r>
              <a:rPr lang="en-US" b="1" i="1" dirty="0" err="1" smtClean="0"/>
              <a:t>Ranstam</a:t>
            </a:r>
            <a:r>
              <a:rPr lang="en-US" b="1" i="1" dirty="0" smtClean="0"/>
              <a:t>, Ph.D.</a:t>
            </a:r>
          </a:p>
          <a:p>
            <a:pPr marL="0" indent="0">
              <a:buNone/>
            </a:pPr>
            <a:r>
              <a:rPr lang="en-US" b="1" i="1" dirty="0" smtClean="0"/>
              <a:t>  </a:t>
            </a:r>
            <a:r>
              <a:rPr lang="en-US" dirty="0"/>
              <a:t>Dr. </a:t>
            </a:r>
            <a:r>
              <a:rPr lang="en-US" dirty="0" err="1"/>
              <a:t>Ranstam</a:t>
            </a:r>
            <a:r>
              <a:rPr lang="en-US" dirty="0"/>
              <a:t> </a:t>
            </a:r>
            <a:r>
              <a:rPr lang="en-US" dirty="0" smtClean="0"/>
              <a:t>is</a:t>
            </a:r>
            <a:r>
              <a:rPr lang="en-US" dirty="0"/>
              <a:t> a medical statistician, chartered by the Royal Statistical Society and Science Council in the UK, professor of medical statistics at Lund University, Sweden, and a statistical adviser to a number of </a:t>
            </a:r>
            <a:r>
              <a:rPr lang="en-US" dirty="0" err="1"/>
              <a:t>organisations</a:t>
            </a:r>
            <a:r>
              <a:rPr lang="en-US" dirty="0"/>
              <a:t> and scientific journals, including Osteoarthritis &amp; </a:t>
            </a:r>
            <a:r>
              <a:rPr lang="en-US" dirty="0" smtClean="0"/>
              <a:t>Cartilage.</a:t>
            </a:r>
            <a:endParaRPr lang="en-US" i="1" u="sng" dirty="0" smtClean="0"/>
          </a:p>
          <a:p>
            <a:pPr marL="0" indent="0">
              <a:buNone/>
            </a:pPr>
            <a:endParaRPr lang="en-US" i="1" u="sng" dirty="0"/>
          </a:p>
          <a:p>
            <a:pPr marL="0" indent="0">
              <a:buNone/>
            </a:pPr>
            <a:r>
              <a:rPr lang="en-US" dirty="0" smtClean="0"/>
              <a:t>Follow his blog:  statisticalmistakes.com</a:t>
            </a:r>
          </a:p>
          <a:p>
            <a:pPr marL="0" indent="0">
              <a:buNone/>
            </a:pPr>
            <a:r>
              <a:rPr lang="en-US" dirty="0" smtClean="0"/>
              <a:t>Or on Twitter:  @</a:t>
            </a:r>
            <a:r>
              <a:rPr lang="en-US" dirty="0" err="1" smtClean="0"/>
              <a:t>jonasranstam</a:t>
            </a:r>
            <a:endParaRPr lang="en-US" dirty="0" smtClean="0"/>
          </a:p>
        </p:txBody>
      </p:sp>
      <p:pic>
        <p:nvPicPr>
          <p:cNvPr id="1026" name="Picture 2" descr="JRa20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59880" y="2499167"/>
            <a:ext cx="2179320" cy="2758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805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143000"/>
          </a:xfrm>
        </p:spPr>
        <p:txBody>
          <a:bodyPr/>
          <a:lstStyle/>
          <a:p>
            <a:r>
              <a:rPr lang="en-US" dirty="0"/>
              <a:t>Juliana’s Experiment</a:t>
            </a:r>
          </a:p>
        </p:txBody>
      </p:sp>
      <p:sp>
        <p:nvSpPr>
          <p:cNvPr id="6" name="Content Placeholder 2"/>
          <p:cNvSpPr txBox="1">
            <a:spLocks/>
          </p:cNvSpPr>
          <p:nvPr/>
        </p:nvSpPr>
        <p:spPr>
          <a:xfrm>
            <a:off x="4800600" y="1066800"/>
            <a:ext cx="4114800" cy="54102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i="1" dirty="0" smtClean="0"/>
              <a:t>Walking into work, Juliana thinks, “Hey, if I walk faster, I take longer strides.  I wonder what my data will look like if I look at stride length and velocity simultaneously.”  She plots her data, and…. convinces herself that the OA data is lower, but it’s just not clear enough.  So, she creates a new variable, which she calls stride length over velocity…  still no </a:t>
            </a:r>
            <a:r>
              <a:rPr lang="en-US" i="1" dirty="0" smtClean="0"/>
              <a:t>significance.</a:t>
            </a:r>
            <a:endParaRPr lang="en-US" i="1" dirty="0" smtClean="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5948" y="838200"/>
            <a:ext cx="4358452"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97424" y="6396272"/>
            <a:ext cx="3276600" cy="414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771900"/>
            <a:ext cx="3657259"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484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Juliana’s Experiment</a:t>
            </a:r>
          </a:p>
        </p:txBody>
      </p:sp>
      <p:sp>
        <p:nvSpPr>
          <p:cNvPr id="4" name="Content Placeholder 2"/>
          <p:cNvSpPr txBox="1">
            <a:spLocks/>
          </p:cNvSpPr>
          <p:nvPr/>
        </p:nvSpPr>
        <p:spPr>
          <a:xfrm>
            <a:off x="4800600" y="1371600"/>
            <a:ext cx="4114800" cy="47244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i="1" dirty="0" smtClean="0"/>
              <a:t>Juliana presents </a:t>
            </a:r>
            <a:r>
              <a:rPr lang="en-US" i="1" dirty="0" smtClean="0"/>
              <a:t>her </a:t>
            </a:r>
            <a:r>
              <a:rPr lang="en-US" i="1" dirty="0" smtClean="0"/>
              <a:t>data to her group, and a post-doc in the laboratory suggests that she fit a </a:t>
            </a:r>
            <a:r>
              <a:rPr lang="en-US" i="1" dirty="0" err="1" smtClean="0"/>
              <a:t>regressopm</a:t>
            </a:r>
            <a:r>
              <a:rPr lang="en-US" i="1" dirty="0" smtClean="0"/>
              <a:t> line </a:t>
            </a:r>
            <a:r>
              <a:rPr lang="en-US" i="1" dirty="0" smtClean="0"/>
              <a:t>to her naïve data and use that as a ‘normalization line’ for her experiment.  Juliana does this and re-investigates her data set.  She finds…..  Success!!!  Statistical Significance!!!</a:t>
            </a:r>
          </a:p>
        </p:txBody>
      </p:sp>
      <p:grpSp>
        <p:nvGrpSpPr>
          <p:cNvPr id="8" name="Group 7"/>
          <p:cNvGrpSpPr/>
          <p:nvPr/>
        </p:nvGrpSpPr>
        <p:grpSpPr>
          <a:xfrm>
            <a:off x="569025" y="1209759"/>
            <a:ext cx="3733800" cy="2676441"/>
            <a:chOff x="152400" y="1295400"/>
            <a:chExt cx="4358452" cy="3124200"/>
          </a:xfrm>
        </p:grpSpPr>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295400"/>
              <a:ext cx="4358452"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flipV="1">
              <a:off x="838200" y="1524000"/>
              <a:ext cx="3520252" cy="20574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2562100" y="4572000"/>
            <a:ext cx="415498" cy="369332"/>
          </a:xfrm>
          <a:prstGeom prst="rect">
            <a:avLst/>
          </a:prstGeom>
          <a:noFill/>
        </p:spPr>
        <p:txBody>
          <a:bodyPr wrap="none" rtlCol="0">
            <a:spAutoFit/>
          </a:bodyPr>
          <a:lstStyle/>
          <a:p>
            <a:r>
              <a:rPr lang="en-US" dirty="0" smtClean="0"/>
              <a:t>**</a:t>
            </a:r>
            <a:endParaRPr lang="en-US" dirty="0"/>
          </a:p>
        </p:txBody>
      </p:sp>
      <p:sp>
        <p:nvSpPr>
          <p:cNvPr id="11" name="TextBox 10"/>
          <p:cNvSpPr txBox="1"/>
          <p:nvPr/>
        </p:nvSpPr>
        <p:spPr>
          <a:xfrm>
            <a:off x="3546902" y="4648200"/>
            <a:ext cx="415498" cy="369332"/>
          </a:xfrm>
          <a:prstGeom prst="rect">
            <a:avLst/>
          </a:prstGeom>
          <a:noFill/>
        </p:spPr>
        <p:txBody>
          <a:bodyPr wrap="none" rtlCol="0">
            <a:spAutoFit/>
          </a:bodyPr>
          <a:lstStyle/>
          <a:p>
            <a:r>
              <a:rPr lang="en-US" dirty="0" smtClean="0"/>
              <a:t>**</a:t>
            </a:r>
            <a:endParaRPr lang="en-US" dirty="0"/>
          </a:p>
        </p:txBody>
      </p:sp>
      <p:sp>
        <p:nvSpPr>
          <p:cNvPr id="10" name="Rectangle 9"/>
          <p:cNvSpPr/>
          <p:nvPr/>
        </p:nvSpPr>
        <p:spPr>
          <a:xfrm>
            <a:off x="1118556" y="6420658"/>
            <a:ext cx="3276600" cy="414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25" y="3887814"/>
            <a:ext cx="3733800" cy="2741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537377" y="4572000"/>
            <a:ext cx="415498"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317667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267200" cy="1143000"/>
          </a:xfrm>
        </p:spPr>
        <p:txBody>
          <a:bodyPr>
            <a:normAutofit fontScale="90000"/>
          </a:bodyPr>
          <a:lstStyle/>
          <a:p>
            <a:r>
              <a:rPr lang="en-US" dirty="0" smtClean="0"/>
              <a:t>Juliana’s Experiment</a:t>
            </a:r>
            <a:endParaRPr lang="en-US" dirty="0"/>
          </a:p>
        </p:txBody>
      </p:sp>
      <p:sp>
        <p:nvSpPr>
          <p:cNvPr id="3" name="Content Placeholder 2"/>
          <p:cNvSpPr>
            <a:spLocks noGrp="1"/>
          </p:cNvSpPr>
          <p:nvPr>
            <p:ph idx="1"/>
          </p:nvPr>
        </p:nvSpPr>
        <p:spPr>
          <a:xfrm>
            <a:off x="76200" y="1524000"/>
            <a:ext cx="4114800" cy="5029200"/>
          </a:xfrm>
        </p:spPr>
        <p:txBody>
          <a:bodyPr>
            <a:normAutofit fontScale="92500" lnSpcReduction="10000"/>
          </a:bodyPr>
          <a:lstStyle/>
          <a:p>
            <a:endParaRPr lang="en-US" dirty="0" smtClean="0"/>
          </a:p>
          <a:p>
            <a:r>
              <a:rPr lang="en-US" dirty="0" smtClean="0"/>
              <a:t>Can she ‘</a:t>
            </a:r>
            <a:r>
              <a:rPr lang="en-US" dirty="0" err="1" smtClean="0"/>
              <a:t>residualize</a:t>
            </a:r>
            <a:r>
              <a:rPr lang="en-US" dirty="0" smtClean="0"/>
              <a:t>’ the data to analyze stride length at a </a:t>
            </a:r>
            <a:r>
              <a:rPr lang="en-US" dirty="0" smtClean="0"/>
              <a:t>given </a:t>
            </a:r>
            <a:r>
              <a:rPr lang="en-US" dirty="0" smtClean="0"/>
              <a:t>velocity?</a:t>
            </a:r>
          </a:p>
          <a:p>
            <a:r>
              <a:rPr lang="en-US" dirty="0" smtClean="0"/>
              <a:t>Are </a:t>
            </a:r>
            <a:r>
              <a:rPr lang="en-US" dirty="0" smtClean="0"/>
              <a:t>trials at a different velocity truly independent</a:t>
            </a:r>
            <a:r>
              <a:rPr lang="en-US" dirty="0" smtClean="0"/>
              <a:t>? </a:t>
            </a:r>
            <a:r>
              <a:rPr lang="en-US" dirty="0"/>
              <a:t> </a:t>
            </a:r>
            <a:r>
              <a:rPr lang="en-US" dirty="0" smtClean="0"/>
              <a:t>Or, should she take the average residual for a given animal?</a:t>
            </a:r>
            <a:endParaRPr lang="en-US" dirty="0"/>
          </a:p>
        </p:txBody>
      </p:sp>
      <p:grpSp>
        <p:nvGrpSpPr>
          <p:cNvPr id="6" name="Group 5"/>
          <p:cNvGrpSpPr/>
          <p:nvPr/>
        </p:nvGrpSpPr>
        <p:grpSpPr>
          <a:xfrm>
            <a:off x="4953000" y="381000"/>
            <a:ext cx="3733800" cy="2676441"/>
            <a:chOff x="152400" y="1295400"/>
            <a:chExt cx="4358452" cy="3124200"/>
          </a:xfrm>
        </p:grpSpPr>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295400"/>
              <a:ext cx="4358452"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flipV="1">
              <a:off x="838200" y="1524000"/>
              <a:ext cx="3520252" cy="205740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086100"/>
            <a:ext cx="3733800" cy="2741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1949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a:t>Juliana’s Experiment</a:t>
            </a:r>
          </a:p>
        </p:txBody>
      </p:sp>
      <p:sp>
        <p:nvSpPr>
          <p:cNvPr id="4" name="Content Placeholder 2"/>
          <p:cNvSpPr txBox="1">
            <a:spLocks/>
          </p:cNvSpPr>
          <p:nvPr/>
        </p:nvSpPr>
        <p:spPr>
          <a:xfrm>
            <a:off x="4800600" y="914400"/>
            <a:ext cx="4114800" cy="54102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i="1" dirty="0" smtClean="0"/>
              <a:t>Juliana actually has data for different levels of OA severity, so she re-does </a:t>
            </a:r>
            <a:r>
              <a:rPr lang="en-US" i="1" dirty="0" smtClean="0"/>
              <a:t>her </a:t>
            </a:r>
            <a:r>
              <a:rPr lang="en-US" i="1" dirty="0" smtClean="0"/>
              <a:t>analysis for each level of OA severity.  The data are shown to the left as mean +/- </a:t>
            </a:r>
            <a:r>
              <a:rPr lang="en-US" i="1" dirty="0" err="1" smtClean="0"/>
              <a:t>st.</a:t>
            </a:r>
            <a:r>
              <a:rPr lang="en-US" i="1" dirty="0" smtClean="0"/>
              <a:t> dev.  She notices the Grade 4 data doesn’t follow the trend that she was expecting.  She examines this data and sees a value that appears to be an outlier.  She drops this point and re-does her analysis.  Perfect!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38200"/>
            <a:ext cx="3962400" cy="590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8540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a:t>Juliana’s Experiment</a:t>
            </a:r>
          </a:p>
        </p:txBody>
      </p:sp>
      <p:sp>
        <p:nvSpPr>
          <p:cNvPr id="4" name="Content Placeholder 2"/>
          <p:cNvSpPr txBox="1">
            <a:spLocks/>
          </p:cNvSpPr>
          <p:nvPr/>
        </p:nvSpPr>
        <p:spPr>
          <a:xfrm>
            <a:off x="5334000" y="1219200"/>
            <a:ext cx="3581400" cy="48006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i="1" dirty="0" smtClean="0"/>
              <a:t>Juliana does the </a:t>
            </a:r>
            <a:r>
              <a:rPr lang="en-US" i="1" dirty="0" err="1" smtClean="0"/>
              <a:t>Bonferroni</a:t>
            </a:r>
            <a:r>
              <a:rPr lang="en-US" i="1" dirty="0" smtClean="0"/>
              <a:t> post-hoc test first – standard practice for her lab.  Hmm… Only the Grade 4 and Grade 5 groups show difference from Baseline, and no differences from Sham.  So, Juliana tries </a:t>
            </a:r>
            <a:r>
              <a:rPr lang="en-US" i="1" dirty="0" err="1" smtClean="0"/>
              <a:t>Tukey’s</a:t>
            </a:r>
            <a:r>
              <a:rPr lang="en-US" i="1" dirty="0" smtClean="0"/>
              <a:t> HSD test, and now Grade 5 shows difference from Sham.  Hmm… Juliana tries Newman-</a:t>
            </a:r>
            <a:r>
              <a:rPr lang="en-US" i="1" dirty="0" err="1" smtClean="0"/>
              <a:t>Keuls</a:t>
            </a:r>
            <a:r>
              <a:rPr lang="en-US" i="1" dirty="0" smtClean="0"/>
              <a:t> test, and now both Grade 4 &amp; 5 are different from </a:t>
            </a:r>
            <a:r>
              <a:rPr lang="en-US" i="1" dirty="0" smtClean="0"/>
              <a:t>sham, </a:t>
            </a:r>
            <a:r>
              <a:rPr lang="en-US" i="1" dirty="0" smtClean="0"/>
              <a:t>AND Grade 3 is different from </a:t>
            </a:r>
            <a:r>
              <a:rPr lang="en-US" i="1" dirty="0" smtClean="0"/>
              <a:t>naïve control.  </a:t>
            </a:r>
            <a:r>
              <a:rPr lang="en-US" i="1" dirty="0" smtClean="0"/>
              <a:t>She thinks, “Let’s go with the Newman-</a:t>
            </a:r>
            <a:r>
              <a:rPr lang="en-US" i="1" dirty="0" err="1" smtClean="0"/>
              <a:t>Keuls</a:t>
            </a:r>
            <a:r>
              <a:rPr lang="en-US" i="1" dirty="0" smtClean="0"/>
              <a:t> test.”</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381000" y="1752600"/>
            <a:ext cx="4505325" cy="3357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21649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914400"/>
          </a:xfrm>
        </p:spPr>
        <p:txBody>
          <a:bodyPr/>
          <a:lstStyle/>
          <a:p>
            <a:r>
              <a:rPr lang="en-US" dirty="0"/>
              <a:t>Juliana’s Experiment</a:t>
            </a:r>
          </a:p>
        </p:txBody>
      </p:sp>
      <p:sp>
        <p:nvSpPr>
          <p:cNvPr id="4" name="Content Placeholder 2"/>
          <p:cNvSpPr txBox="1">
            <a:spLocks/>
          </p:cNvSpPr>
          <p:nvPr/>
        </p:nvSpPr>
        <p:spPr>
          <a:xfrm>
            <a:off x="4800600" y="1371600"/>
            <a:ext cx="4114800" cy="52578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i="1" dirty="0" smtClean="0"/>
              <a:t>Juliana’s paper comes back and one of the reviewers recommends that Juliana analyze the data using </a:t>
            </a:r>
            <a:r>
              <a:rPr lang="en-US" i="1" dirty="0"/>
              <a:t> </a:t>
            </a:r>
            <a:r>
              <a:rPr lang="en-US" i="1" dirty="0" smtClean="0"/>
              <a:t>different regression model that accounts for the effects of the velocity </a:t>
            </a:r>
            <a:r>
              <a:rPr lang="en-US" i="1" dirty="0" smtClean="0"/>
              <a:t>covariate</a:t>
            </a:r>
            <a:r>
              <a:rPr lang="en-US" i="1" dirty="0" smtClean="0"/>
              <a:t>.  Juliana does this, and it  looks like at higher speeds, the difference in stride lengths.  How can she report this effect?</a:t>
            </a:r>
          </a:p>
        </p:txBody>
      </p:sp>
      <p:grpSp>
        <p:nvGrpSpPr>
          <p:cNvPr id="8" name="Group 7"/>
          <p:cNvGrpSpPr/>
          <p:nvPr/>
        </p:nvGrpSpPr>
        <p:grpSpPr>
          <a:xfrm>
            <a:off x="556590" y="990600"/>
            <a:ext cx="3786810" cy="2714439"/>
            <a:chOff x="152400" y="1295400"/>
            <a:chExt cx="4358452" cy="3124200"/>
          </a:xfrm>
        </p:grpSpPr>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295400"/>
              <a:ext cx="4358452"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flipV="1">
              <a:off x="838200" y="1524000"/>
              <a:ext cx="3520252" cy="205740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253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9025" y="3764171"/>
            <a:ext cx="3774375" cy="2789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79907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Eyeball Test vs. </a:t>
            </a:r>
            <a:br>
              <a:rPr lang="en-US" dirty="0" smtClean="0"/>
            </a:br>
            <a:r>
              <a:rPr lang="en-US" dirty="0" smtClean="0"/>
              <a:t>The Statistical Test</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0459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8366"/>
            <a:ext cx="8305800" cy="1143000"/>
          </a:xfrm>
        </p:spPr>
        <p:txBody>
          <a:bodyPr/>
          <a:lstStyle/>
          <a:p>
            <a:r>
              <a:rPr lang="en-US" dirty="0" smtClean="0"/>
              <a:t>Jimmy’s </a:t>
            </a:r>
            <a:r>
              <a:rPr lang="en-US" dirty="0"/>
              <a:t>Experiment</a:t>
            </a:r>
          </a:p>
        </p:txBody>
      </p:sp>
      <p:sp>
        <p:nvSpPr>
          <p:cNvPr id="3" name="Content Placeholder 2"/>
          <p:cNvSpPr>
            <a:spLocks noGrp="1"/>
          </p:cNvSpPr>
          <p:nvPr>
            <p:ph idx="1"/>
          </p:nvPr>
        </p:nvSpPr>
        <p:spPr>
          <a:xfrm>
            <a:off x="4495800" y="1242998"/>
            <a:ext cx="4419600" cy="3786202"/>
          </a:xfrm>
        </p:spPr>
        <p:txBody>
          <a:bodyPr>
            <a:normAutofit fontScale="77500" lnSpcReduction="20000"/>
          </a:bodyPr>
          <a:lstStyle/>
          <a:p>
            <a:pPr marL="0" indent="0">
              <a:buNone/>
            </a:pPr>
            <a:r>
              <a:rPr lang="en-US" dirty="0" smtClean="0"/>
              <a:t>Jimmy plots his data as mean ± standard error, a common practice in his lab.  He thinks, “My data looks like it should be significant, but I can’t get statistical significance in my 1-way ANOVA”.  He runs a Fisher’s LSD anyway and gets significance between Groups 1&amp;2 and between Groups 2&amp;4; then, decides to go forward with publishing his results.</a:t>
            </a:r>
            <a:r>
              <a:rPr lang="en-US" dirty="0"/>
              <a:t>	</a:t>
            </a:r>
            <a:endParaRPr lang="en-US" dirty="0" smtClean="0"/>
          </a:p>
          <a:p>
            <a:pPr marL="230188" indent="-230188">
              <a:buNone/>
            </a:pPr>
            <a:endParaRPr lang="en-US" dirty="0" smtClean="0"/>
          </a:p>
        </p:txBody>
      </p:sp>
      <p:pic>
        <p:nvPicPr>
          <p:cNvPr id="3076"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581150"/>
            <a:ext cx="3865906"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500709" y="2057400"/>
            <a:ext cx="1620957" cy="646331"/>
          </a:xfrm>
          <a:prstGeom prst="rect">
            <a:avLst/>
          </a:prstGeom>
          <a:noFill/>
        </p:spPr>
        <p:txBody>
          <a:bodyPr wrap="none" rtlCol="0">
            <a:spAutoFit/>
          </a:bodyPr>
          <a:lstStyle/>
          <a:p>
            <a:r>
              <a:rPr lang="en-US" dirty="0" smtClean="0"/>
              <a:t>P = 0.096, n = 6</a:t>
            </a:r>
          </a:p>
          <a:p>
            <a:r>
              <a:rPr lang="en-US" dirty="0" smtClean="0"/>
              <a:t>Mean +/- SEM</a:t>
            </a:r>
            <a:endParaRPr lang="en-US" dirty="0"/>
          </a:p>
        </p:txBody>
      </p:sp>
      <p:sp>
        <p:nvSpPr>
          <p:cNvPr id="12" name="Content Placeholder 2"/>
          <p:cNvSpPr txBox="1">
            <a:spLocks/>
          </p:cNvSpPr>
          <p:nvPr/>
        </p:nvSpPr>
        <p:spPr>
          <a:xfrm>
            <a:off x="228600" y="5105400"/>
            <a:ext cx="8839200" cy="12192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Why is Fisher’s LSD showing significance when the ANOVA is not?</a:t>
            </a:r>
          </a:p>
          <a:p>
            <a:r>
              <a:rPr lang="en-US" dirty="0"/>
              <a:t>If the ANOVA was significant, would </a:t>
            </a:r>
            <a:r>
              <a:rPr lang="en-US" dirty="0" smtClean="0"/>
              <a:t>Fisher </a:t>
            </a:r>
            <a:r>
              <a:rPr lang="en-US" dirty="0"/>
              <a:t>LSD be appropriate here?</a:t>
            </a:r>
            <a:endParaRPr lang="en-US" dirty="0"/>
          </a:p>
        </p:txBody>
      </p:sp>
    </p:spTree>
    <p:extLst>
      <p:ext uri="{BB962C8B-B14F-4D97-AF65-F5344CB8AC3E}">
        <p14:creationId xmlns:p14="http://schemas.microsoft.com/office/powerpoint/2010/main" val="18467703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Jimmy’s Experiment</a:t>
            </a:r>
            <a:endParaRPr lang="en-US" dirty="0"/>
          </a:p>
        </p:txBody>
      </p:sp>
      <p:sp>
        <p:nvSpPr>
          <p:cNvPr id="3" name="Content Placeholder 2"/>
          <p:cNvSpPr>
            <a:spLocks noGrp="1"/>
          </p:cNvSpPr>
          <p:nvPr>
            <p:ph idx="1"/>
          </p:nvPr>
        </p:nvSpPr>
        <p:spPr>
          <a:xfrm>
            <a:off x="5105400" y="2647950"/>
            <a:ext cx="3810000" cy="3143250"/>
          </a:xfrm>
        </p:spPr>
        <p:txBody>
          <a:bodyPr>
            <a:normAutofit fontScale="85000" lnSpcReduction="10000"/>
          </a:bodyPr>
          <a:lstStyle/>
          <a:p>
            <a:pPr marL="0" indent="0">
              <a:buNone/>
            </a:pPr>
            <a:r>
              <a:rPr lang="en-US" dirty="0" smtClean="0"/>
              <a:t>ANOVA Assumptions</a:t>
            </a:r>
          </a:p>
          <a:p>
            <a:r>
              <a:rPr lang="en-US" dirty="0" smtClean="0"/>
              <a:t>Independent random samples</a:t>
            </a:r>
          </a:p>
          <a:p>
            <a:r>
              <a:rPr lang="en-US" dirty="0" smtClean="0"/>
              <a:t>Distribution of the response is normal</a:t>
            </a:r>
          </a:p>
          <a:p>
            <a:r>
              <a:rPr lang="en-US" dirty="0" smtClean="0"/>
              <a:t>Population variance are equal across groups</a:t>
            </a:r>
            <a:endParaRPr lang="en-US" dirty="0"/>
          </a:p>
        </p:txBody>
      </p:sp>
      <p:pic>
        <p:nvPicPr>
          <p:cNvPr id="4" name="Picture 1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2405" y="2647950"/>
            <a:ext cx="4526795"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581400" y="3105150"/>
            <a:ext cx="1211998" cy="369332"/>
          </a:xfrm>
          <a:prstGeom prst="rect">
            <a:avLst/>
          </a:prstGeom>
          <a:noFill/>
        </p:spPr>
        <p:txBody>
          <a:bodyPr wrap="none" rtlCol="0">
            <a:spAutoFit/>
          </a:bodyPr>
          <a:lstStyle/>
          <a:p>
            <a:r>
              <a:rPr lang="en-US" dirty="0" smtClean="0"/>
              <a:t>Scatterplot</a:t>
            </a:r>
            <a:endParaRPr lang="en-US" dirty="0"/>
          </a:p>
        </p:txBody>
      </p:sp>
      <p:sp>
        <p:nvSpPr>
          <p:cNvPr id="13" name="TextBox 12"/>
          <p:cNvSpPr txBox="1"/>
          <p:nvPr/>
        </p:nvSpPr>
        <p:spPr>
          <a:xfrm rot="16200000">
            <a:off x="-403509" y="3878547"/>
            <a:ext cx="1458926" cy="369332"/>
          </a:xfrm>
          <a:prstGeom prst="rect">
            <a:avLst/>
          </a:prstGeom>
          <a:noFill/>
        </p:spPr>
        <p:txBody>
          <a:bodyPr wrap="none" rtlCol="0">
            <a:spAutoFit/>
          </a:bodyPr>
          <a:lstStyle/>
          <a:p>
            <a:r>
              <a:rPr lang="en-US" dirty="0" smtClean="0"/>
              <a:t>Random Data</a:t>
            </a:r>
            <a:endParaRPr lang="en-US" dirty="0"/>
          </a:p>
        </p:txBody>
      </p:sp>
      <p:sp>
        <p:nvSpPr>
          <p:cNvPr id="5" name="Rectangle 4"/>
          <p:cNvSpPr/>
          <p:nvPr/>
        </p:nvSpPr>
        <p:spPr>
          <a:xfrm>
            <a:off x="502404" y="1238071"/>
            <a:ext cx="8031995" cy="1200329"/>
          </a:xfrm>
          <a:prstGeom prst="rect">
            <a:avLst/>
          </a:prstGeom>
        </p:spPr>
        <p:txBody>
          <a:bodyPr wrap="square">
            <a:spAutoFit/>
          </a:bodyPr>
          <a:lstStyle/>
          <a:p>
            <a:r>
              <a:rPr lang="en-US" sz="2400" dirty="0" smtClean="0"/>
              <a:t>Remember, Jimmy plotted </a:t>
            </a:r>
            <a:r>
              <a:rPr lang="en-US" sz="2400" dirty="0"/>
              <a:t>his data as mean ± standard </a:t>
            </a:r>
            <a:r>
              <a:rPr lang="en-US" sz="2400" dirty="0" smtClean="0"/>
              <a:t>error.  If he had plotted his raw data, he would have got the graph below.  Is Jimmy violating the assumptions of an ANOVA?</a:t>
            </a:r>
            <a:endParaRPr lang="en-US" sz="2400" dirty="0"/>
          </a:p>
        </p:txBody>
      </p:sp>
    </p:spTree>
    <p:extLst>
      <p:ext uri="{BB962C8B-B14F-4D97-AF65-F5344CB8AC3E}">
        <p14:creationId xmlns:p14="http://schemas.microsoft.com/office/powerpoint/2010/main" val="13481540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7515"/>
            <a:ext cx="8229600" cy="780685"/>
          </a:xfrm>
        </p:spPr>
        <p:txBody>
          <a:bodyPr>
            <a:normAutofit/>
          </a:bodyPr>
          <a:lstStyle/>
          <a:p>
            <a:r>
              <a:rPr lang="en-US" dirty="0" smtClean="0"/>
              <a:t>Is the plot of the data misleading?</a:t>
            </a:r>
            <a:endParaRPr lang="en-US" dirty="0"/>
          </a:p>
        </p:txBody>
      </p:sp>
      <p:grpSp>
        <p:nvGrpSpPr>
          <p:cNvPr id="6" name="Group 5"/>
          <p:cNvGrpSpPr/>
          <p:nvPr/>
        </p:nvGrpSpPr>
        <p:grpSpPr>
          <a:xfrm>
            <a:off x="304800" y="838200"/>
            <a:ext cx="8305800" cy="5671615"/>
            <a:chOff x="215775" y="742950"/>
            <a:chExt cx="8775825" cy="5992572"/>
          </a:xfrm>
        </p:grpSpPr>
        <p:pic>
          <p:nvPicPr>
            <p:cNvPr id="4111" name="Picture 1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64805" y="819150"/>
              <a:ext cx="4526795"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0" name="Picture 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3886200"/>
              <a:ext cx="3276600" cy="2849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742950"/>
              <a:ext cx="3865906"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362200" y="990599"/>
              <a:ext cx="1526380" cy="369332"/>
            </a:xfrm>
            <a:prstGeom prst="rect">
              <a:avLst/>
            </a:prstGeom>
            <a:noFill/>
          </p:spPr>
          <p:txBody>
            <a:bodyPr wrap="none" rtlCol="0">
              <a:spAutoFit/>
            </a:bodyPr>
            <a:lstStyle/>
            <a:p>
              <a:r>
                <a:rPr lang="en-US" dirty="0" smtClean="0"/>
                <a:t>Mean +/- SEM</a:t>
              </a:r>
              <a:endParaRPr lang="en-US" dirty="0"/>
            </a:p>
          </p:txBody>
        </p:sp>
        <p:pic>
          <p:nvPicPr>
            <p:cNvPr id="4104"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5775" y="3886200"/>
              <a:ext cx="3907903" cy="2838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2374777" y="4343400"/>
              <a:ext cx="1804468" cy="369332"/>
            </a:xfrm>
            <a:prstGeom prst="rect">
              <a:avLst/>
            </a:prstGeom>
            <a:noFill/>
          </p:spPr>
          <p:txBody>
            <a:bodyPr wrap="none" rtlCol="0">
              <a:spAutoFit/>
            </a:bodyPr>
            <a:lstStyle/>
            <a:p>
              <a:r>
                <a:rPr lang="en-US" dirty="0" smtClean="0"/>
                <a:t>Mean +/- St. Dev.</a:t>
              </a:r>
              <a:endParaRPr lang="en-US" dirty="0"/>
            </a:p>
          </p:txBody>
        </p:sp>
        <p:sp>
          <p:nvSpPr>
            <p:cNvPr id="5" name="TextBox 4"/>
            <p:cNvSpPr txBox="1"/>
            <p:nvPr/>
          </p:nvSpPr>
          <p:spPr>
            <a:xfrm>
              <a:off x="7430412" y="1245834"/>
              <a:ext cx="1211998" cy="369332"/>
            </a:xfrm>
            <a:prstGeom prst="rect">
              <a:avLst/>
            </a:prstGeom>
            <a:noFill/>
          </p:spPr>
          <p:txBody>
            <a:bodyPr wrap="none" rtlCol="0">
              <a:spAutoFit/>
            </a:bodyPr>
            <a:lstStyle/>
            <a:p>
              <a:r>
                <a:rPr lang="en-US" dirty="0" smtClean="0"/>
                <a:t>Scatterplot</a:t>
              </a:r>
              <a:endParaRPr lang="en-US" dirty="0"/>
            </a:p>
          </p:txBody>
        </p:sp>
        <p:sp>
          <p:nvSpPr>
            <p:cNvPr id="18" name="TextBox 17"/>
            <p:cNvSpPr txBox="1"/>
            <p:nvPr/>
          </p:nvSpPr>
          <p:spPr>
            <a:xfrm>
              <a:off x="7315200" y="4171598"/>
              <a:ext cx="899926" cy="369332"/>
            </a:xfrm>
            <a:prstGeom prst="rect">
              <a:avLst/>
            </a:prstGeom>
            <a:noFill/>
          </p:spPr>
          <p:txBody>
            <a:bodyPr wrap="none" rtlCol="0">
              <a:spAutoFit/>
            </a:bodyPr>
            <a:lstStyle/>
            <a:p>
              <a:r>
                <a:rPr lang="en-US" dirty="0" smtClean="0"/>
                <a:t>Boxplot</a:t>
              </a:r>
              <a:endParaRPr lang="en-US" dirty="0"/>
            </a:p>
          </p:txBody>
        </p:sp>
        <p:sp>
          <p:nvSpPr>
            <p:cNvPr id="24" name="TextBox 23"/>
            <p:cNvSpPr txBox="1"/>
            <p:nvPr/>
          </p:nvSpPr>
          <p:spPr>
            <a:xfrm rot="16200000">
              <a:off x="4103405" y="5005160"/>
              <a:ext cx="1458926" cy="369332"/>
            </a:xfrm>
            <a:prstGeom prst="rect">
              <a:avLst/>
            </a:prstGeom>
            <a:noFill/>
          </p:spPr>
          <p:txBody>
            <a:bodyPr wrap="none" rtlCol="0">
              <a:spAutoFit/>
            </a:bodyPr>
            <a:lstStyle/>
            <a:p>
              <a:r>
                <a:rPr lang="en-US" dirty="0" smtClean="0"/>
                <a:t>Random Data</a:t>
              </a:r>
              <a:endParaRPr lang="en-US" dirty="0"/>
            </a:p>
          </p:txBody>
        </p:sp>
        <p:sp>
          <p:nvSpPr>
            <p:cNvPr id="27" name="TextBox 26"/>
            <p:cNvSpPr txBox="1"/>
            <p:nvPr/>
          </p:nvSpPr>
          <p:spPr>
            <a:xfrm rot="16200000">
              <a:off x="3550676" y="1977315"/>
              <a:ext cx="1458926" cy="369332"/>
            </a:xfrm>
            <a:prstGeom prst="rect">
              <a:avLst/>
            </a:prstGeom>
            <a:noFill/>
          </p:spPr>
          <p:txBody>
            <a:bodyPr wrap="none" rtlCol="0">
              <a:spAutoFit/>
            </a:bodyPr>
            <a:lstStyle/>
            <a:p>
              <a:r>
                <a:rPr lang="en-US" dirty="0" smtClean="0"/>
                <a:t>Random Data</a:t>
              </a:r>
              <a:endParaRPr lang="en-US" dirty="0"/>
            </a:p>
          </p:txBody>
        </p:sp>
      </p:grpSp>
    </p:spTree>
    <p:extLst>
      <p:ext uri="{BB962C8B-B14F-4D97-AF65-F5344CB8AC3E}">
        <p14:creationId xmlns:p14="http://schemas.microsoft.com/office/powerpoint/2010/main" val="3343691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 and Thanks to Our Panel</a:t>
            </a:r>
            <a:endParaRPr lang="en-US" dirty="0"/>
          </a:p>
        </p:txBody>
      </p:sp>
      <p:sp>
        <p:nvSpPr>
          <p:cNvPr id="4" name="AutoShape 2" descr="Image result for Yu-Mei Ruby Cha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Yu-Mei Ruby Cha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Yu-Mei Ruby Cha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81800" y="2438400"/>
            <a:ext cx="1981200" cy="2645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a:xfrm>
            <a:off x="435222" y="1371600"/>
            <a:ext cx="6096000" cy="49530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i="1" dirty="0" smtClean="0"/>
              <a:t>Ruby Chang, Ph.D.</a:t>
            </a:r>
          </a:p>
          <a:p>
            <a:pPr marL="0" indent="0">
              <a:buNone/>
            </a:pPr>
            <a:r>
              <a:rPr lang="en-US" b="1" i="1" dirty="0" smtClean="0"/>
              <a:t>  </a:t>
            </a:r>
            <a:r>
              <a:rPr lang="en-US" dirty="0" smtClean="0"/>
              <a:t>Dr. Chang is a Lecturer in Statistics at the Royal Veterinary College and a chartered Statistician of the Royal Statistical Society.  Dr. Chang provides  </a:t>
            </a:r>
            <a:r>
              <a:rPr lang="en-US" dirty="0"/>
              <a:t>statistical support on study design and data analysis </a:t>
            </a:r>
            <a:r>
              <a:rPr lang="en-US" dirty="0" smtClean="0"/>
              <a:t>for </a:t>
            </a:r>
            <a:r>
              <a:rPr lang="en-US" dirty="0" smtClean="0"/>
              <a:t>students, staff and faculty and has collaborated in the areas of statistical modeling and algorithm development.</a:t>
            </a:r>
            <a:endParaRPr lang="en-US" dirty="0"/>
          </a:p>
        </p:txBody>
      </p:sp>
    </p:spTree>
    <p:extLst>
      <p:ext uri="{BB962C8B-B14F-4D97-AF65-F5344CB8AC3E}">
        <p14:creationId xmlns:p14="http://schemas.microsoft.com/office/powerpoint/2010/main" val="10242143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 for the panel</a:t>
            </a:r>
            <a:endParaRPr lang="en-US" dirty="0"/>
          </a:p>
        </p:txBody>
      </p:sp>
      <p:sp>
        <p:nvSpPr>
          <p:cNvPr id="3" name="Content Placeholder 2"/>
          <p:cNvSpPr>
            <a:spLocks noGrp="1"/>
          </p:cNvSpPr>
          <p:nvPr>
            <p:ph idx="1"/>
          </p:nvPr>
        </p:nvSpPr>
        <p:spPr/>
        <p:txBody>
          <a:bodyPr/>
          <a:lstStyle/>
          <a:p>
            <a:r>
              <a:rPr lang="en-US" dirty="0" smtClean="0"/>
              <a:t>As a </a:t>
            </a:r>
            <a:r>
              <a:rPr lang="en-US" dirty="0" smtClean="0"/>
              <a:t>statistician/scientist</a:t>
            </a:r>
            <a:r>
              <a:rPr lang="en-US" dirty="0" smtClean="0"/>
              <a:t>, how should data be presented?  In </a:t>
            </a:r>
            <a:r>
              <a:rPr lang="en-US" dirty="0" smtClean="0"/>
              <a:t>its </a:t>
            </a:r>
            <a:r>
              <a:rPr lang="en-US" dirty="0" smtClean="0"/>
              <a:t>rawest possible form?  As a direct representation of the statistical method used?  </a:t>
            </a:r>
          </a:p>
          <a:p>
            <a:pPr marL="0" indent="0">
              <a:buNone/>
            </a:pPr>
            <a:endParaRPr lang="en-US" dirty="0"/>
          </a:p>
        </p:txBody>
      </p:sp>
    </p:spTree>
    <p:extLst>
      <p:ext uri="{BB962C8B-B14F-4D97-AF65-F5344CB8AC3E}">
        <p14:creationId xmlns:p14="http://schemas.microsoft.com/office/powerpoint/2010/main" val="8314032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Violating the Assumptions of an ANOVA</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16098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Claudette’s Experiment</a:t>
            </a:r>
            <a:endParaRPr lang="en-US" dirty="0"/>
          </a:p>
        </p:txBody>
      </p:sp>
      <p:sp>
        <p:nvSpPr>
          <p:cNvPr id="3" name="Content Placeholder 2"/>
          <p:cNvSpPr>
            <a:spLocks noGrp="1"/>
          </p:cNvSpPr>
          <p:nvPr>
            <p:ph idx="1"/>
          </p:nvPr>
        </p:nvSpPr>
        <p:spPr>
          <a:xfrm>
            <a:off x="5224482" y="1371600"/>
            <a:ext cx="3767118" cy="4876800"/>
          </a:xfrm>
        </p:spPr>
        <p:txBody>
          <a:bodyPr>
            <a:normAutofit fontScale="70000" lnSpcReduction="20000"/>
          </a:bodyPr>
          <a:lstStyle/>
          <a:p>
            <a:pPr marL="0" indent="0">
              <a:buNone/>
            </a:pPr>
            <a:r>
              <a:rPr lang="en-US" i="1" dirty="0" smtClean="0"/>
              <a:t>Claudette conducts a tissue engineering experiment, where she measures collagen production after exposure to a growth factor.  She </a:t>
            </a:r>
            <a:r>
              <a:rPr lang="en-US" i="1" dirty="0" smtClean="0"/>
              <a:t>intends to </a:t>
            </a:r>
            <a:r>
              <a:rPr lang="en-US" i="1" dirty="0" smtClean="0"/>
              <a:t>run a 2-way ANOVA, with growth factor type and concentration as the factors.  But when she runs her ANOVA, she gets an error message stating that the design of her experiment is not balanced. </a:t>
            </a:r>
          </a:p>
          <a:p>
            <a:pPr marL="0" indent="0">
              <a:buNone/>
            </a:pPr>
            <a:endParaRPr lang="en-US" i="1" dirty="0"/>
          </a:p>
          <a:p>
            <a:pPr marL="0" indent="0">
              <a:buNone/>
            </a:pPr>
            <a:r>
              <a:rPr lang="en-US" i="1" dirty="0" smtClean="0"/>
              <a:t>Can she run multi-factor ANOVA and still incorporate the </a:t>
            </a:r>
            <a:r>
              <a:rPr lang="en-US" i="1" dirty="0" smtClean="0"/>
              <a:t>baseline </a:t>
            </a:r>
            <a:r>
              <a:rPr lang="en-US" i="1" dirty="0" smtClean="0"/>
              <a:t>data?</a:t>
            </a:r>
            <a:endParaRPr lang="en-US" dirty="0"/>
          </a:p>
        </p:txBody>
      </p:sp>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496" y="1657350"/>
            <a:ext cx="510540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63913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Claudette’s Experiment</a:t>
            </a:r>
          </a:p>
        </p:txBody>
      </p:sp>
      <p:sp>
        <p:nvSpPr>
          <p:cNvPr id="3" name="Content Placeholder 2"/>
          <p:cNvSpPr>
            <a:spLocks noGrp="1"/>
          </p:cNvSpPr>
          <p:nvPr>
            <p:ph idx="1"/>
          </p:nvPr>
        </p:nvSpPr>
        <p:spPr>
          <a:xfrm>
            <a:off x="5224482" y="1219200"/>
            <a:ext cx="3767118" cy="4876800"/>
          </a:xfrm>
        </p:spPr>
        <p:txBody>
          <a:bodyPr>
            <a:normAutofit fontScale="70000" lnSpcReduction="20000"/>
          </a:bodyPr>
          <a:lstStyle/>
          <a:p>
            <a:pPr marL="0" indent="0">
              <a:buNone/>
            </a:pPr>
            <a:r>
              <a:rPr lang="en-US" i="1" dirty="0" smtClean="0"/>
              <a:t>Because the ANOVA won’t run, Claudette decides </a:t>
            </a:r>
            <a:r>
              <a:rPr lang="en-US" i="1" dirty="0" smtClean="0"/>
              <a:t>to copy the baseline data and paste it into the following categories:</a:t>
            </a:r>
          </a:p>
          <a:p>
            <a:pPr marL="0" indent="0">
              <a:buNone/>
            </a:pPr>
            <a:r>
              <a:rPr lang="en-US" i="1" dirty="0" smtClean="0"/>
              <a:t>   - TGF-beta – 0 ng/mL</a:t>
            </a:r>
          </a:p>
          <a:p>
            <a:pPr marL="0" indent="0">
              <a:buNone/>
            </a:pPr>
            <a:r>
              <a:rPr lang="en-US" i="1" dirty="0" smtClean="0"/>
              <a:t>   - BMP2 – 0 ng/mL</a:t>
            </a:r>
          </a:p>
          <a:p>
            <a:pPr marL="0" indent="0">
              <a:buNone/>
            </a:pPr>
            <a:r>
              <a:rPr lang="en-US" i="1" dirty="0"/>
              <a:t> </a:t>
            </a:r>
            <a:r>
              <a:rPr lang="en-US" i="1" dirty="0" smtClean="0"/>
              <a:t>  - GDF5 – 0 ng/mL</a:t>
            </a:r>
          </a:p>
          <a:p>
            <a:pPr marL="0" indent="0">
              <a:buNone/>
            </a:pPr>
            <a:r>
              <a:rPr lang="en-US" i="1" dirty="0" smtClean="0"/>
              <a:t>This balances here ANOVA, but now data that originally represented 5 samples has be copy-pasted to represent 15 samples.  Is Claudette violating statistical independence assumptions?  Is this a valid way to balance the ANOVA?</a:t>
            </a:r>
            <a:endParaRPr lang="en-US" dirty="0"/>
          </a:p>
        </p:txBody>
      </p:sp>
      <p:pic>
        <p:nvPicPr>
          <p:cNvPr id="1331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600" y="1752600"/>
            <a:ext cx="508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29716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Claudette’s Experiment</a:t>
            </a:r>
            <a:endParaRPr lang="en-US" dirty="0"/>
          </a:p>
        </p:txBody>
      </p:sp>
      <p:sp>
        <p:nvSpPr>
          <p:cNvPr id="3" name="Content Placeholder 2"/>
          <p:cNvSpPr>
            <a:spLocks noGrp="1"/>
          </p:cNvSpPr>
          <p:nvPr>
            <p:ph idx="1"/>
          </p:nvPr>
        </p:nvSpPr>
        <p:spPr>
          <a:xfrm>
            <a:off x="5224482" y="1371600"/>
            <a:ext cx="3767118" cy="4572000"/>
          </a:xfrm>
        </p:spPr>
        <p:txBody>
          <a:bodyPr>
            <a:normAutofit fontScale="70000" lnSpcReduction="20000"/>
          </a:bodyPr>
          <a:lstStyle/>
          <a:p>
            <a:pPr marL="0" indent="0">
              <a:buNone/>
            </a:pPr>
            <a:r>
              <a:rPr lang="en-US" i="1" dirty="0" smtClean="0"/>
              <a:t>Convinced she’s violating statistical independence assumptions by copy-pasting  data, Claudette </a:t>
            </a:r>
            <a:r>
              <a:rPr lang="en-US" i="1" dirty="0" smtClean="0"/>
              <a:t>decides to just eliminate the baseline data from her data set and run a 2-way ANOVA without the baseline data included.  She then runs a post-hoc Fisher’s LSD test to compare differences between groups, and a separate </a:t>
            </a:r>
            <a:r>
              <a:rPr lang="en-US" i="1" dirty="0" err="1" smtClean="0"/>
              <a:t>Dunnett’s</a:t>
            </a:r>
            <a:r>
              <a:rPr lang="en-US" i="1" dirty="0" smtClean="0"/>
              <a:t> test to compare each group to baseline.</a:t>
            </a:r>
          </a:p>
          <a:p>
            <a:pPr marL="0" indent="0">
              <a:buNone/>
            </a:pPr>
            <a:endParaRPr lang="en-US" i="1" dirty="0"/>
          </a:p>
          <a:p>
            <a:pPr marL="0" indent="0">
              <a:buNone/>
            </a:pPr>
            <a:r>
              <a:rPr lang="en-US" i="1" dirty="0" smtClean="0"/>
              <a:t>Is this approach ok?  </a:t>
            </a:r>
            <a:endParaRPr lang="en-US" dirty="0"/>
          </a:p>
        </p:txBody>
      </p:sp>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496" y="1657350"/>
            <a:ext cx="510540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134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Ordinal Data</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46453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143000"/>
          </a:xfrm>
        </p:spPr>
        <p:txBody>
          <a:bodyPr/>
          <a:lstStyle/>
          <a:p>
            <a:r>
              <a:rPr lang="en-US" dirty="0" smtClean="0"/>
              <a:t>Maggie’s Experiment</a:t>
            </a:r>
            <a:endParaRPr lang="en-US" dirty="0"/>
          </a:p>
        </p:txBody>
      </p:sp>
      <p:sp>
        <p:nvSpPr>
          <p:cNvPr id="5" name="Content Placeholder 2"/>
          <p:cNvSpPr txBox="1">
            <a:spLocks/>
          </p:cNvSpPr>
          <p:nvPr/>
        </p:nvSpPr>
        <p:spPr>
          <a:xfrm>
            <a:off x="457200" y="4182094"/>
            <a:ext cx="8458200" cy="266700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i="1" dirty="0" smtClean="0"/>
              <a:t>Maggie runs an experiment where she evaluates the efficacy of a novel anti-inflammatory agent.  At the conclusion of the experiment, she conducts an </a:t>
            </a:r>
            <a:r>
              <a:rPr lang="en-US" i="1" dirty="0" err="1" smtClean="0"/>
              <a:t>immunofluorescent</a:t>
            </a:r>
            <a:r>
              <a:rPr lang="en-US" i="1" dirty="0" smtClean="0"/>
              <a:t> stain to investigate the presence of macrophages in the </a:t>
            </a:r>
            <a:r>
              <a:rPr lang="en-US" i="1" dirty="0" err="1" smtClean="0"/>
              <a:t>synovium</a:t>
            </a:r>
            <a:r>
              <a:rPr lang="en-US" i="1" dirty="0" smtClean="0"/>
              <a:t>.  At her laboratory meeting, she presents the images to her colleagues and asks the group to come to consensus on the severity of macrophage infiltration in each image (the group is blinded).  The data are shown to the right.  Maggie is asked to run stats on the data, so she converts </a:t>
            </a:r>
            <a:r>
              <a:rPr lang="en-US" i="1" dirty="0" smtClean="0"/>
              <a:t>“severe” to a value </a:t>
            </a:r>
            <a:r>
              <a:rPr lang="en-US" i="1" dirty="0" smtClean="0"/>
              <a:t>of 4, </a:t>
            </a:r>
            <a:r>
              <a:rPr lang="en-US" i="1" dirty="0" smtClean="0"/>
              <a:t>“significant” to </a:t>
            </a:r>
            <a:r>
              <a:rPr lang="en-US" i="1" dirty="0" smtClean="0"/>
              <a:t>a value of 3, and so </a:t>
            </a:r>
            <a:r>
              <a:rPr lang="en-US" i="1" dirty="0" smtClean="0"/>
              <a:t>on; </a:t>
            </a:r>
            <a:r>
              <a:rPr lang="en-US" i="1" dirty="0" smtClean="0"/>
              <a:t>then runs an ANOVA on the data.  Are there other methods Maggie should consider here?</a:t>
            </a:r>
            <a:endParaRPr lang="en-US" dirty="0"/>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595" y="990600"/>
            <a:ext cx="4990605" cy="3018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51463" y="1166478"/>
            <a:ext cx="3863937"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638800" y="1263134"/>
            <a:ext cx="1746760" cy="369332"/>
          </a:xfrm>
          <a:prstGeom prst="rect">
            <a:avLst/>
          </a:prstGeom>
          <a:noFill/>
        </p:spPr>
        <p:txBody>
          <a:bodyPr wrap="none" rtlCol="0">
            <a:spAutoFit/>
          </a:bodyPr>
          <a:lstStyle/>
          <a:p>
            <a:r>
              <a:rPr lang="en-US" dirty="0" smtClean="0"/>
              <a:t>Mean +/- St Dev.</a:t>
            </a:r>
            <a:endParaRPr lang="en-US" dirty="0"/>
          </a:p>
        </p:txBody>
      </p:sp>
    </p:spTree>
    <p:extLst>
      <p:ext uri="{BB962C8B-B14F-4D97-AF65-F5344CB8AC3E}">
        <p14:creationId xmlns:p14="http://schemas.microsoft.com/office/powerpoint/2010/main" val="1204614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Hans’s Experiment</a:t>
            </a:r>
            <a:endParaRPr lang="en-US" dirty="0"/>
          </a:p>
        </p:txBody>
      </p:sp>
      <p:pic>
        <p:nvPicPr>
          <p:cNvPr id="2355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981200"/>
            <a:ext cx="47752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970153" y="2202239"/>
            <a:ext cx="4064000" cy="3139321"/>
          </a:xfrm>
          <a:prstGeom prst="rect">
            <a:avLst/>
          </a:prstGeom>
        </p:spPr>
        <p:txBody>
          <a:bodyPr wrap="square">
            <a:spAutoFit/>
          </a:bodyPr>
          <a:lstStyle/>
          <a:p>
            <a:r>
              <a:rPr lang="en-US" i="1" dirty="0" smtClean="0"/>
              <a:t>Hans conducts an experiment on a potential OA treatment, investigating the severity of joint damage at 1, 2, 3, and 4 weeks after disease initiation using the OARSI Histopathology Scale (2006 version). </a:t>
            </a:r>
            <a:r>
              <a:rPr lang="en-US" i="1" dirty="0"/>
              <a:t> </a:t>
            </a:r>
            <a:r>
              <a:rPr lang="en-US" i="1" dirty="0" smtClean="0"/>
              <a:t>Hans begins to run the </a:t>
            </a:r>
            <a:r>
              <a:rPr lang="en-US" i="1" dirty="0" err="1" smtClean="0"/>
              <a:t>Kruskal</a:t>
            </a:r>
            <a:r>
              <a:rPr lang="en-US" i="1" dirty="0" smtClean="0"/>
              <a:t>-Wallis test, but thinks “I have 2 factors here – group and time.  Is there a 2-factor non-parametric ANOVA?  Should I just use the parametric ANOVA to account for my two factors?”</a:t>
            </a:r>
            <a:endParaRPr lang="en-US" dirty="0"/>
          </a:p>
        </p:txBody>
      </p:sp>
    </p:spTree>
    <p:extLst>
      <p:ext uri="{BB962C8B-B14F-4D97-AF65-F5344CB8AC3E}">
        <p14:creationId xmlns:p14="http://schemas.microsoft.com/office/powerpoint/2010/main" val="37103944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2130425"/>
            <a:ext cx="8839200" cy="1470025"/>
          </a:xfrm>
        </p:spPr>
        <p:txBody>
          <a:bodyPr>
            <a:normAutofit/>
          </a:bodyPr>
          <a:lstStyle/>
          <a:p>
            <a:r>
              <a:rPr lang="en-US" dirty="0" smtClean="0"/>
              <a:t>What to do about “Outliers”?</a:t>
            </a:r>
            <a:br>
              <a:rPr lang="en-US" dirty="0" smtClean="0"/>
            </a:br>
            <a:r>
              <a:rPr lang="en-US" dirty="0" smtClean="0"/>
              <a:t>And, when are outliers really outliers?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741897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Charlotte’s Experiment</a:t>
            </a:r>
            <a:endParaRPr lang="en-US" dirty="0"/>
          </a:p>
        </p:txBody>
      </p:sp>
      <p:sp>
        <p:nvSpPr>
          <p:cNvPr id="3" name="Content Placeholder 2"/>
          <p:cNvSpPr>
            <a:spLocks noGrp="1"/>
          </p:cNvSpPr>
          <p:nvPr>
            <p:ph idx="1"/>
          </p:nvPr>
        </p:nvSpPr>
        <p:spPr>
          <a:xfrm>
            <a:off x="4876800" y="1600200"/>
            <a:ext cx="3810000" cy="4525963"/>
          </a:xfrm>
        </p:spPr>
        <p:txBody>
          <a:bodyPr>
            <a:normAutofit fontScale="92500" lnSpcReduction="20000"/>
          </a:bodyPr>
          <a:lstStyle/>
          <a:p>
            <a:pPr marL="0" indent="0">
              <a:buNone/>
            </a:pPr>
            <a:r>
              <a:rPr lang="en-US" i="1" dirty="0" smtClean="0"/>
              <a:t>Charlotte collects the data shown to the right.  In Group 1 and Group 5, she has several data points that seem to be outliers.  Without knowing anything else about the experiment, should these points be eliminated from the analysis?</a:t>
            </a:r>
            <a:endParaRPr lang="en-US" i="1"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411" y="1981200"/>
            <a:ext cx="4520476"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9659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 and Thanks to Our Panel</a:t>
            </a:r>
            <a:endParaRPr lang="en-US" dirty="0"/>
          </a:p>
        </p:txBody>
      </p:sp>
      <p:sp>
        <p:nvSpPr>
          <p:cNvPr id="4" name="Content Placeholder 2"/>
          <p:cNvSpPr txBox="1">
            <a:spLocks/>
          </p:cNvSpPr>
          <p:nvPr/>
        </p:nvSpPr>
        <p:spPr>
          <a:xfrm>
            <a:off x="435222" y="1371600"/>
            <a:ext cx="4822578" cy="49530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i="1" dirty="0" smtClean="0"/>
              <a:t>Robert Buck, Ph.D.</a:t>
            </a:r>
          </a:p>
          <a:p>
            <a:pPr marL="0" indent="0">
              <a:buNone/>
            </a:pPr>
            <a:r>
              <a:rPr lang="en-US" dirty="0" smtClean="0"/>
              <a:t>   Dr</a:t>
            </a:r>
            <a:r>
              <a:rPr lang="en-US" dirty="0"/>
              <a:t>. Buck is a </a:t>
            </a:r>
            <a:r>
              <a:rPr lang="en-US" dirty="0" smtClean="0"/>
              <a:t>statistical consultant </a:t>
            </a:r>
            <a:r>
              <a:rPr lang="en-US" dirty="0"/>
              <a:t>with </a:t>
            </a:r>
            <a:r>
              <a:rPr lang="en-US" dirty="0" err="1"/>
              <a:t>StatAnswers</a:t>
            </a:r>
            <a:r>
              <a:rPr lang="en-US" dirty="0"/>
              <a:t> Consulting LLC.  Prior to founding </a:t>
            </a:r>
            <a:r>
              <a:rPr lang="en-US" dirty="0" err="1"/>
              <a:t>StatAnswers</a:t>
            </a:r>
            <a:r>
              <a:rPr lang="en-US" dirty="0"/>
              <a:t> Consulting LLC, Dr. Buck was a Biostatistician at Pfizer, working in imaging biomarker validation and normalization techniques for microarray analysis.  </a:t>
            </a:r>
          </a:p>
        </p:txBody>
      </p:sp>
      <p:pic>
        <p:nvPicPr>
          <p:cNvPr id="1026" name="Picture 2" descr="C:\Users\kallen\Desktop\P301071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2463800"/>
            <a:ext cx="3690850" cy="276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0455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Charlotte’s Experiment</a:t>
            </a:r>
          </a:p>
        </p:txBody>
      </p:sp>
      <p:sp>
        <p:nvSpPr>
          <p:cNvPr id="3" name="Content Placeholder 2"/>
          <p:cNvSpPr>
            <a:spLocks noGrp="1"/>
          </p:cNvSpPr>
          <p:nvPr>
            <p:ph idx="1"/>
          </p:nvPr>
        </p:nvSpPr>
        <p:spPr>
          <a:xfrm>
            <a:off x="4876800" y="1600200"/>
            <a:ext cx="3810000" cy="4525963"/>
          </a:xfrm>
        </p:spPr>
        <p:txBody>
          <a:bodyPr>
            <a:normAutofit fontScale="85000" lnSpcReduction="20000"/>
          </a:bodyPr>
          <a:lstStyle/>
          <a:p>
            <a:pPr marL="0" indent="0">
              <a:buNone/>
            </a:pPr>
            <a:r>
              <a:rPr lang="en-US" i="1" dirty="0" smtClean="0"/>
              <a:t>Upon examining her laboratory notebook, Charlotte </a:t>
            </a:r>
            <a:r>
              <a:rPr lang="en-US" i="1" dirty="0" smtClean="0"/>
              <a:t>notes </a:t>
            </a:r>
            <a:r>
              <a:rPr lang="en-US" i="1" dirty="0" smtClean="0"/>
              <a:t>that a machine malfunction occurred for the highlighted data point. </a:t>
            </a:r>
          </a:p>
          <a:p>
            <a:pPr marL="0" indent="0">
              <a:buNone/>
            </a:pPr>
            <a:endParaRPr lang="en-US" i="1" dirty="0"/>
          </a:p>
          <a:p>
            <a:pPr marL="0" indent="0">
              <a:buNone/>
            </a:pPr>
            <a:r>
              <a:rPr lang="en-US" i="1" dirty="0" smtClean="0"/>
              <a:t>Should this point be eliminated from the analysis?  How should Charlotte report this in her paper?</a:t>
            </a:r>
            <a:endParaRPr lang="en-US" i="1"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411" y="1981200"/>
            <a:ext cx="4520476"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1236452" y="2362200"/>
            <a:ext cx="381000" cy="381000"/>
          </a:xfrm>
          <a:prstGeom prst="ellipse">
            <a:avLst/>
          </a:prstGeom>
          <a:solidFill>
            <a:srgbClr val="FFFF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67924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Charlotte’s Experiment</a:t>
            </a:r>
          </a:p>
        </p:txBody>
      </p:sp>
      <p:sp>
        <p:nvSpPr>
          <p:cNvPr id="3" name="Content Placeholder 2"/>
          <p:cNvSpPr>
            <a:spLocks noGrp="1"/>
          </p:cNvSpPr>
          <p:nvPr>
            <p:ph idx="1"/>
          </p:nvPr>
        </p:nvSpPr>
        <p:spPr>
          <a:xfrm>
            <a:off x="4876800" y="1600200"/>
            <a:ext cx="3810000" cy="4525963"/>
          </a:xfrm>
        </p:spPr>
        <p:txBody>
          <a:bodyPr>
            <a:normAutofit fontScale="62500" lnSpcReduction="20000"/>
          </a:bodyPr>
          <a:lstStyle/>
          <a:p>
            <a:pPr marL="0" indent="0">
              <a:buNone/>
            </a:pPr>
            <a:r>
              <a:rPr lang="en-US" i="1" dirty="0" smtClean="0"/>
              <a:t>Upon further </a:t>
            </a:r>
            <a:r>
              <a:rPr lang="en-US" i="1" dirty="0" smtClean="0"/>
              <a:t>examination, </a:t>
            </a:r>
            <a:r>
              <a:rPr lang="en-US" i="1" dirty="0" smtClean="0"/>
              <a:t>Charlotte discovers that the fire alarm went off when the highlighted data were collected</a:t>
            </a:r>
            <a:r>
              <a:rPr lang="en-US" i="1" dirty="0" smtClean="0"/>
              <a:t>.  This caused the samples to incubate longer than the others. </a:t>
            </a:r>
            <a:r>
              <a:rPr lang="en-US" i="1" dirty="0" smtClean="0"/>
              <a:t>She removes these data along with the data lost due to the machine malfunction, but now she has unequal n’s between her groups.  </a:t>
            </a:r>
            <a:endParaRPr lang="en-US" i="1" dirty="0"/>
          </a:p>
          <a:p>
            <a:pPr marL="0" indent="0">
              <a:buNone/>
            </a:pPr>
            <a:endParaRPr lang="en-US" i="1" dirty="0" smtClean="0"/>
          </a:p>
          <a:p>
            <a:pPr marL="0" indent="0">
              <a:buNone/>
            </a:pPr>
            <a:r>
              <a:rPr lang="en-US" i="1" dirty="0" smtClean="0"/>
              <a:t>Should she do something to account for the missing data?  </a:t>
            </a:r>
          </a:p>
          <a:p>
            <a:pPr marL="0" indent="0">
              <a:buNone/>
            </a:pPr>
            <a:endParaRPr lang="en-US" i="1" dirty="0" smtClean="0"/>
          </a:p>
          <a:p>
            <a:pPr marL="0" indent="0">
              <a:buNone/>
            </a:pPr>
            <a:r>
              <a:rPr lang="en-US" i="1" dirty="0" smtClean="0"/>
              <a:t>When should unequal n’s between groups be considered as a statistical problem?</a:t>
            </a:r>
            <a:endParaRPr lang="en-US" i="1"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411" y="1981200"/>
            <a:ext cx="4520476"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3886200" y="4591792"/>
            <a:ext cx="381000" cy="381000"/>
          </a:xfrm>
          <a:prstGeom prst="ellipse">
            <a:avLst/>
          </a:prstGeom>
          <a:solidFill>
            <a:srgbClr val="FFFF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885705" y="5257800"/>
            <a:ext cx="381000" cy="381000"/>
          </a:xfrm>
          <a:prstGeom prst="ellipse">
            <a:avLst/>
          </a:prstGeom>
          <a:solidFill>
            <a:srgbClr val="FFFF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2395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P-values vs. Effect Sizes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413244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490" y="914400"/>
            <a:ext cx="8610910" cy="3007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838200"/>
          </a:xfrm>
        </p:spPr>
        <p:txBody>
          <a:bodyPr/>
          <a:lstStyle/>
          <a:p>
            <a:r>
              <a:rPr lang="en-US" dirty="0" smtClean="0"/>
              <a:t>Claire’s Experiment</a:t>
            </a:r>
            <a:endParaRPr lang="en-US" dirty="0"/>
          </a:p>
        </p:txBody>
      </p:sp>
      <p:sp>
        <p:nvSpPr>
          <p:cNvPr id="3" name="Content Placeholder 2"/>
          <p:cNvSpPr>
            <a:spLocks noGrp="1"/>
          </p:cNvSpPr>
          <p:nvPr>
            <p:ph idx="1"/>
          </p:nvPr>
        </p:nvSpPr>
        <p:spPr>
          <a:xfrm>
            <a:off x="228600" y="4008437"/>
            <a:ext cx="8763000" cy="2849563"/>
          </a:xfrm>
        </p:spPr>
        <p:txBody>
          <a:bodyPr>
            <a:normAutofit fontScale="62500" lnSpcReduction="20000"/>
          </a:bodyPr>
          <a:lstStyle/>
          <a:p>
            <a:pPr marL="0" indent="0">
              <a:buNone/>
            </a:pPr>
            <a:r>
              <a:rPr lang="en-US" i="1" dirty="0" smtClean="0"/>
              <a:t>Part 1:  Claire conducts the following study</a:t>
            </a:r>
          </a:p>
          <a:p>
            <a:pPr marL="0" indent="0">
              <a:buNone/>
            </a:pPr>
            <a:r>
              <a:rPr lang="en-US" i="1" dirty="0" smtClean="0"/>
              <a:t>- In Experiment A, Claire measures the urine concentration of an OA biomarker in a sham surgery control (Baseline, n=50) and in a mouse OA model (Treatment, n=50).</a:t>
            </a:r>
          </a:p>
          <a:p>
            <a:pPr marL="0" indent="0">
              <a:buNone/>
            </a:pPr>
            <a:r>
              <a:rPr lang="en-US" i="1" dirty="0" smtClean="0"/>
              <a:t>- In Experiment B, Claire measures a biomarker signal using an experimental imaging technique; however, due to time and expense, only 3 samples were acquired in each group.</a:t>
            </a:r>
          </a:p>
          <a:p>
            <a:pPr marL="0" indent="0">
              <a:buNone/>
            </a:pPr>
            <a:endParaRPr lang="en-US" i="1" dirty="0" smtClean="0"/>
          </a:p>
          <a:p>
            <a:pPr marL="0" indent="0">
              <a:buNone/>
            </a:pPr>
            <a:r>
              <a:rPr lang="en-US" i="1" dirty="0" smtClean="0"/>
              <a:t>As Claire’s statistical consultant, which experiment do </a:t>
            </a:r>
            <a:r>
              <a:rPr lang="en-US" i="1" dirty="0" smtClean="0"/>
              <a:t>you</a:t>
            </a:r>
            <a:br>
              <a:rPr lang="en-US" i="1" dirty="0" smtClean="0"/>
            </a:br>
            <a:r>
              <a:rPr lang="en-US" i="1" dirty="0" smtClean="0"/>
              <a:t>suggest </a:t>
            </a:r>
            <a:r>
              <a:rPr lang="en-US" i="1" dirty="0" smtClean="0"/>
              <a:t>Claire focus on and why?</a:t>
            </a:r>
          </a:p>
          <a:p>
            <a:endParaRPr lang="en-US" dirty="0"/>
          </a:p>
        </p:txBody>
      </p:sp>
      <p:sp>
        <p:nvSpPr>
          <p:cNvPr id="9" name="Rectangle 8"/>
          <p:cNvSpPr/>
          <p:nvPr/>
        </p:nvSpPr>
        <p:spPr>
          <a:xfrm>
            <a:off x="304490" y="1991833"/>
            <a:ext cx="8701287" cy="1930549"/>
          </a:xfrm>
          <a:prstGeom prst="rect">
            <a:avLst/>
          </a:prstGeom>
          <a:solidFill>
            <a:schemeClr val="bg1">
              <a:alpha val="7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39861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490" y="914400"/>
            <a:ext cx="8610910" cy="3007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228600" y="4008437"/>
            <a:ext cx="8763000" cy="2849563"/>
          </a:xfrm>
        </p:spPr>
        <p:txBody>
          <a:bodyPr>
            <a:normAutofit fontScale="62500" lnSpcReduction="20000"/>
          </a:bodyPr>
          <a:lstStyle/>
          <a:p>
            <a:pPr marL="0" indent="0">
              <a:buNone/>
            </a:pPr>
            <a:r>
              <a:rPr lang="en-US" i="1" dirty="0" smtClean="0"/>
              <a:t>Part 2:  Claire does the same technique in humans</a:t>
            </a:r>
          </a:p>
          <a:p>
            <a:pPr marL="0" indent="0">
              <a:buNone/>
            </a:pPr>
            <a:r>
              <a:rPr lang="en-US" i="1" dirty="0" smtClean="0"/>
              <a:t>- In Experiment C, Claire measures the urine concentration of an OA biomarker in a non-OA population (Baseline, n=135) and in OA patients (Treatment, n=135).</a:t>
            </a:r>
          </a:p>
          <a:p>
            <a:pPr marL="0" indent="0">
              <a:buNone/>
            </a:pPr>
            <a:r>
              <a:rPr lang="en-US" i="1" dirty="0" smtClean="0"/>
              <a:t>- In Experiment D, Claire measures a biomarker signal in an experimental imaging technique; however, due to time an expense, only </a:t>
            </a:r>
            <a:r>
              <a:rPr lang="en-US" i="1" dirty="0" smtClean="0"/>
              <a:t>5 </a:t>
            </a:r>
            <a:r>
              <a:rPr lang="en-US" i="1" dirty="0" smtClean="0"/>
              <a:t>samples were acquired in each group.</a:t>
            </a:r>
          </a:p>
          <a:p>
            <a:pPr marL="0" indent="0">
              <a:buNone/>
            </a:pPr>
            <a:endParaRPr lang="en-US" i="1" dirty="0" smtClean="0"/>
          </a:p>
          <a:p>
            <a:pPr marL="0" indent="0">
              <a:buNone/>
            </a:pPr>
            <a:r>
              <a:rPr lang="en-US" i="1" dirty="0" smtClean="0"/>
              <a:t>As Claire’s statistical consultant, which experiment do </a:t>
            </a:r>
            <a:r>
              <a:rPr lang="en-US" i="1" dirty="0" smtClean="0"/>
              <a:t>you</a:t>
            </a:r>
            <a:br>
              <a:rPr lang="en-US" i="1" dirty="0" smtClean="0"/>
            </a:br>
            <a:r>
              <a:rPr lang="en-US" i="1" dirty="0" smtClean="0"/>
              <a:t>suggest </a:t>
            </a:r>
            <a:r>
              <a:rPr lang="en-US" i="1" dirty="0" smtClean="0"/>
              <a:t>Claire focus on and why?</a:t>
            </a:r>
          </a:p>
          <a:p>
            <a:endParaRPr lang="en-US" dirty="0"/>
          </a:p>
        </p:txBody>
      </p:sp>
      <p:sp>
        <p:nvSpPr>
          <p:cNvPr id="9" name="Rectangle 8"/>
          <p:cNvSpPr/>
          <p:nvPr/>
        </p:nvSpPr>
        <p:spPr>
          <a:xfrm>
            <a:off x="304490" y="2590800"/>
            <a:ext cx="8701287" cy="1331582"/>
          </a:xfrm>
          <a:prstGeom prst="rect">
            <a:avLst/>
          </a:prstGeom>
          <a:solidFill>
            <a:schemeClr val="bg1">
              <a:alpha val="7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4490" y="1411618"/>
            <a:ext cx="8701287" cy="569582"/>
          </a:xfrm>
          <a:prstGeom prst="rect">
            <a:avLst/>
          </a:prstGeom>
          <a:solidFill>
            <a:schemeClr val="bg1">
              <a:alpha val="7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4572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Claire’s Experiment</a:t>
            </a:r>
            <a:endParaRPr lang="en-US" dirty="0"/>
          </a:p>
        </p:txBody>
      </p:sp>
    </p:spTree>
    <p:extLst>
      <p:ext uri="{BB962C8B-B14F-4D97-AF65-F5344CB8AC3E}">
        <p14:creationId xmlns:p14="http://schemas.microsoft.com/office/powerpoint/2010/main" val="11625895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490" y="914400"/>
            <a:ext cx="8610910" cy="3007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04490" y="1411618"/>
            <a:ext cx="8701287" cy="1179182"/>
          </a:xfrm>
          <a:prstGeom prst="rect">
            <a:avLst/>
          </a:prstGeom>
          <a:solidFill>
            <a:schemeClr val="bg1">
              <a:alpha val="7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8600" y="4008437"/>
            <a:ext cx="8763000" cy="2849563"/>
          </a:xfrm>
        </p:spPr>
        <p:txBody>
          <a:bodyPr>
            <a:normAutofit fontScale="62500" lnSpcReduction="20000"/>
          </a:bodyPr>
          <a:lstStyle/>
          <a:p>
            <a:pPr marL="0" indent="0">
              <a:buNone/>
            </a:pPr>
            <a:r>
              <a:rPr lang="en-US" i="1" dirty="0" smtClean="0"/>
              <a:t>Part 3:  Claire wants to compare her data with another OA biomarker.  A colleague has some excess samples for this study.  </a:t>
            </a:r>
          </a:p>
          <a:p>
            <a:pPr marL="0" indent="0">
              <a:buNone/>
            </a:pPr>
            <a:r>
              <a:rPr lang="en-US" i="1" dirty="0" smtClean="0"/>
              <a:t>- In Experiment E, Claire’s colleague measures the urine concentration of a standard OA biomarker in a non-OA population (Baseline, n=135) and in OA patients (Treatment, n=135).</a:t>
            </a:r>
          </a:p>
          <a:p>
            <a:pPr marL="0" indent="0">
              <a:buNone/>
            </a:pPr>
            <a:r>
              <a:rPr lang="en-US" i="1" dirty="0" smtClean="0"/>
              <a:t>- In Experiment F, Claire measures her novel biomarker signal in 5 samples.</a:t>
            </a:r>
          </a:p>
          <a:p>
            <a:pPr marL="0" indent="0">
              <a:buNone/>
            </a:pPr>
            <a:r>
              <a:rPr lang="en-US" i="1" dirty="0" smtClean="0"/>
              <a:t>- Both experiments have the same p-value.  </a:t>
            </a:r>
          </a:p>
          <a:p>
            <a:pPr>
              <a:buFontTx/>
              <a:buChar char="-"/>
            </a:pPr>
            <a:endParaRPr lang="en-US" i="1" dirty="0"/>
          </a:p>
          <a:p>
            <a:pPr marL="0" indent="0">
              <a:buNone/>
            </a:pPr>
            <a:r>
              <a:rPr lang="en-US" i="1" dirty="0" smtClean="0"/>
              <a:t>As Claire’s statistical consultant, do you </a:t>
            </a:r>
            <a:r>
              <a:rPr lang="en-US" i="1" dirty="0" smtClean="0"/>
              <a:t>expect</a:t>
            </a:r>
            <a:br>
              <a:rPr lang="en-US" i="1" dirty="0" smtClean="0"/>
            </a:br>
            <a:r>
              <a:rPr lang="en-US" i="1" dirty="0" smtClean="0"/>
              <a:t>Claire’s </a:t>
            </a:r>
            <a:r>
              <a:rPr lang="en-US" i="1" dirty="0" smtClean="0"/>
              <a:t>novel biomarker to have greater sensitivity?  </a:t>
            </a:r>
          </a:p>
          <a:p>
            <a:endParaRPr lang="en-US" dirty="0"/>
          </a:p>
        </p:txBody>
      </p:sp>
      <p:sp>
        <p:nvSpPr>
          <p:cNvPr id="9" name="Rectangle 8"/>
          <p:cNvSpPr/>
          <p:nvPr/>
        </p:nvSpPr>
        <p:spPr>
          <a:xfrm>
            <a:off x="304490" y="3256590"/>
            <a:ext cx="8701287" cy="665791"/>
          </a:xfrm>
          <a:prstGeom prst="rect">
            <a:avLst/>
          </a:prstGeom>
          <a:solidFill>
            <a:schemeClr val="bg1">
              <a:alpha val="7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457200" y="0"/>
            <a:ext cx="8229600" cy="838200"/>
          </a:xfrm>
        </p:spPr>
        <p:txBody>
          <a:bodyPr/>
          <a:lstStyle/>
          <a:p>
            <a:r>
              <a:rPr lang="en-US" dirty="0" smtClean="0"/>
              <a:t>Claire’s Experiment</a:t>
            </a:r>
            <a:endParaRPr lang="en-US" dirty="0"/>
          </a:p>
        </p:txBody>
      </p:sp>
    </p:spTree>
    <p:extLst>
      <p:ext uri="{BB962C8B-B14F-4D97-AF65-F5344CB8AC3E}">
        <p14:creationId xmlns:p14="http://schemas.microsoft.com/office/powerpoint/2010/main" val="4354563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490" y="914400"/>
            <a:ext cx="8610910" cy="3007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04490" y="1390352"/>
            <a:ext cx="8690654" cy="1962448"/>
          </a:xfrm>
          <a:prstGeom prst="rect">
            <a:avLst/>
          </a:prstGeom>
          <a:solidFill>
            <a:schemeClr val="bg1">
              <a:alpha val="7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8600" y="4008437"/>
            <a:ext cx="8763000" cy="2697163"/>
          </a:xfrm>
        </p:spPr>
        <p:txBody>
          <a:bodyPr>
            <a:normAutofit fontScale="85000" lnSpcReduction="20000"/>
          </a:bodyPr>
          <a:lstStyle/>
          <a:p>
            <a:pPr marL="0" indent="0">
              <a:buNone/>
            </a:pPr>
            <a:r>
              <a:rPr lang="en-US" i="1" dirty="0" smtClean="0"/>
              <a:t>Part 4:  Claire is writing a review paper covering Experiment G &amp; </a:t>
            </a:r>
            <a:r>
              <a:rPr lang="en-US" i="1" dirty="0" smtClean="0"/>
              <a:t>H.  </a:t>
            </a:r>
            <a:r>
              <a:rPr lang="en-US" i="1" dirty="0" smtClean="0"/>
              <a:t>Claire concludes that the biomarker in experiment G must be more sensitive to OA changes because the p-value reported in Experiment G was significant.  </a:t>
            </a:r>
          </a:p>
          <a:p>
            <a:pPr marL="0" indent="0">
              <a:buNone/>
            </a:pPr>
            <a:endParaRPr lang="en-US" i="1" dirty="0"/>
          </a:p>
          <a:p>
            <a:pPr marL="0" indent="0">
              <a:buNone/>
            </a:pPr>
            <a:r>
              <a:rPr lang="en-US" i="1" dirty="0" smtClean="0"/>
              <a:t>As Claire’s statistical </a:t>
            </a:r>
            <a:r>
              <a:rPr lang="en-US" i="1" dirty="0" smtClean="0"/>
              <a:t>consultant,</a:t>
            </a:r>
            <a:br>
              <a:rPr lang="en-US" i="1" dirty="0" smtClean="0"/>
            </a:br>
            <a:r>
              <a:rPr lang="en-US" i="1" dirty="0" smtClean="0"/>
              <a:t>do </a:t>
            </a:r>
            <a:r>
              <a:rPr lang="en-US" i="1" dirty="0" smtClean="0"/>
              <a:t>you agree with Claire’s conclusion?  </a:t>
            </a:r>
          </a:p>
          <a:p>
            <a:endParaRPr lang="en-US" dirty="0"/>
          </a:p>
        </p:txBody>
      </p:sp>
      <p:sp>
        <p:nvSpPr>
          <p:cNvPr id="13" name="Title 1"/>
          <p:cNvSpPr>
            <a:spLocks noGrp="1"/>
          </p:cNvSpPr>
          <p:nvPr>
            <p:ph type="title"/>
          </p:nvPr>
        </p:nvSpPr>
        <p:spPr>
          <a:xfrm>
            <a:off x="457200" y="0"/>
            <a:ext cx="8229600" cy="838200"/>
          </a:xfrm>
        </p:spPr>
        <p:txBody>
          <a:bodyPr/>
          <a:lstStyle/>
          <a:p>
            <a:r>
              <a:rPr lang="en-US" dirty="0" smtClean="0"/>
              <a:t>Claire’s Experiment</a:t>
            </a:r>
            <a:endParaRPr lang="en-US" dirty="0"/>
          </a:p>
        </p:txBody>
      </p:sp>
    </p:spTree>
    <p:extLst>
      <p:ext uri="{BB962C8B-B14F-4D97-AF65-F5344CB8AC3E}">
        <p14:creationId xmlns:p14="http://schemas.microsoft.com/office/powerpoint/2010/main" val="17307440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Lin’s Experiment</a:t>
            </a:r>
            <a:endParaRPr lang="en-US" dirty="0"/>
          </a:p>
        </p:txBody>
      </p:sp>
      <p:sp>
        <p:nvSpPr>
          <p:cNvPr id="3" name="Content Placeholder 2"/>
          <p:cNvSpPr>
            <a:spLocks noGrp="1"/>
          </p:cNvSpPr>
          <p:nvPr>
            <p:ph idx="1"/>
          </p:nvPr>
        </p:nvSpPr>
        <p:spPr>
          <a:xfrm>
            <a:off x="5943600" y="1600201"/>
            <a:ext cx="3048000" cy="2590800"/>
          </a:xfrm>
        </p:spPr>
        <p:txBody>
          <a:bodyPr>
            <a:normAutofit fontScale="77500" lnSpcReduction="20000"/>
          </a:bodyPr>
          <a:lstStyle/>
          <a:p>
            <a:pPr marL="0" indent="0">
              <a:buNone/>
            </a:pPr>
            <a:r>
              <a:rPr lang="en-US" i="1" dirty="0" smtClean="0"/>
              <a:t>Lin is investigating the efficacy of 3 different pain therapeutics for osteoarthritis.  His experiment includes a sham and untreated controls.  </a:t>
            </a:r>
            <a:endParaRPr lang="en-US" dirty="0"/>
          </a:p>
        </p:txBody>
      </p:sp>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371600"/>
            <a:ext cx="5609792" cy="2916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228600" y="4495800"/>
            <a:ext cx="8686800" cy="2057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i="1" dirty="0" smtClean="0"/>
              <a:t>How would you recommend analyzing this experiment?  How would you handle </a:t>
            </a:r>
            <a:r>
              <a:rPr lang="en-US" i="1" dirty="0" smtClean="0"/>
              <a:t>the Day 0 </a:t>
            </a:r>
            <a:r>
              <a:rPr lang="en-US" i="1" dirty="0" smtClean="0"/>
              <a:t>control in the experiment?</a:t>
            </a:r>
            <a:endParaRPr lang="en-US" dirty="0"/>
          </a:p>
        </p:txBody>
      </p:sp>
    </p:spTree>
    <p:extLst>
      <p:ext uri="{BB962C8B-B14F-4D97-AF65-F5344CB8AC3E}">
        <p14:creationId xmlns:p14="http://schemas.microsoft.com/office/powerpoint/2010/main" val="5444159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Lin’s Experiment</a:t>
            </a:r>
          </a:p>
        </p:txBody>
      </p:sp>
      <p:sp>
        <p:nvSpPr>
          <p:cNvPr id="4" name="Content Placeholder 2"/>
          <p:cNvSpPr txBox="1">
            <a:spLocks/>
          </p:cNvSpPr>
          <p:nvPr/>
        </p:nvSpPr>
        <p:spPr>
          <a:xfrm>
            <a:off x="5943600" y="1752600"/>
            <a:ext cx="3048000" cy="411480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i="1" dirty="0"/>
              <a:t>Lin decides to run a 2-way ANOVA with a post-hoc </a:t>
            </a:r>
            <a:r>
              <a:rPr lang="en-US" i="1" dirty="0" err="1" smtClean="0"/>
              <a:t>Tukey’s</a:t>
            </a:r>
            <a:r>
              <a:rPr lang="en-US" i="1" dirty="0" smtClean="0"/>
              <a:t> HSD test</a:t>
            </a:r>
            <a:r>
              <a:rPr lang="en-US" i="1" dirty="0"/>
              <a:t>. His results are shown in the top heat map. Lin </a:t>
            </a:r>
            <a:r>
              <a:rPr lang="en-US" i="1" dirty="0" smtClean="0"/>
              <a:t>thinks the heat maps are just too confusing… </a:t>
            </a:r>
            <a:r>
              <a:rPr lang="en-US" i="1" dirty="0" smtClean="0"/>
              <a:t>Lin </a:t>
            </a:r>
            <a:r>
              <a:rPr lang="en-US" i="1" dirty="0" smtClean="0"/>
              <a:t>only </a:t>
            </a:r>
            <a:r>
              <a:rPr lang="en-US" i="1" dirty="0" smtClean="0"/>
              <a:t>cares </a:t>
            </a:r>
            <a:r>
              <a:rPr lang="en-US" i="1" dirty="0" smtClean="0"/>
              <a:t>whether the different treatments improve OA symptoms at different time points</a:t>
            </a:r>
            <a:r>
              <a:rPr lang="en-US" i="1" dirty="0" smtClean="0"/>
              <a:t>.  </a:t>
            </a:r>
            <a:r>
              <a:rPr lang="en-US" i="1" dirty="0" smtClean="0"/>
              <a:t>So, Lin decides to analyze the differences between groups at each time point with 14 different 1-way ANOVAs.  Is this allowed?  Are there better methods?</a:t>
            </a:r>
            <a:endParaRPr lang="en-US"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3865707"/>
            <a:ext cx="5609792" cy="2916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600200"/>
            <a:ext cx="5508861" cy="2120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27220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Lin’s Experiment</a:t>
            </a:r>
          </a:p>
        </p:txBody>
      </p:sp>
      <p:sp>
        <p:nvSpPr>
          <p:cNvPr id="4" name="Content Placeholder 2"/>
          <p:cNvSpPr txBox="1">
            <a:spLocks/>
          </p:cNvSpPr>
          <p:nvPr/>
        </p:nvSpPr>
        <p:spPr>
          <a:xfrm>
            <a:off x="5838392" y="1600200"/>
            <a:ext cx="3153208" cy="434340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i="1" dirty="0" smtClean="0"/>
              <a:t>Lin’s paper comes back from review, and the reviewer says, “Why do 14 different 1-way ANOVAs?  There are 10 different comparisons at each time point, and 15 different time points.  Just make a </a:t>
            </a:r>
            <a:r>
              <a:rPr lang="en-US" i="1" dirty="0" err="1" smtClean="0"/>
              <a:t>Bonferroni</a:t>
            </a:r>
            <a:r>
              <a:rPr lang="en-US" i="1" dirty="0" smtClean="0"/>
              <a:t> correction for 150 planned comparisons after your full model.”  Lin does the math – 150 corrections – that means the new p-value should be 0.05/150 = 0.00033.  Wow!  That’s low.  Is that too harsh?  Should Lin be running planned comparisons here?</a:t>
            </a:r>
            <a:endParaRPr lang="en-US"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3865707"/>
            <a:ext cx="5609792" cy="2916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600200"/>
            <a:ext cx="5508861" cy="2120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0008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Opening </a:t>
            </a:r>
            <a:r>
              <a:rPr lang="en-US" dirty="0" smtClean="0"/>
              <a:t>Questions for the Panel</a:t>
            </a:r>
            <a:endParaRPr lang="en-US" dirty="0"/>
          </a:p>
        </p:txBody>
      </p:sp>
      <p:sp>
        <p:nvSpPr>
          <p:cNvPr id="3" name="Content Placeholder 2"/>
          <p:cNvSpPr>
            <a:spLocks noGrp="1"/>
          </p:cNvSpPr>
          <p:nvPr>
            <p:ph idx="1"/>
          </p:nvPr>
        </p:nvSpPr>
        <p:spPr/>
        <p:txBody>
          <a:bodyPr/>
          <a:lstStyle/>
          <a:p>
            <a:r>
              <a:rPr lang="en-US" dirty="0" smtClean="0"/>
              <a:t>What is the most common error that you see in statistical analysis of biological data sets?</a:t>
            </a:r>
            <a:endParaRPr lang="en-US" dirty="0"/>
          </a:p>
        </p:txBody>
      </p:sp>
    </p:spTree>
    <p:extLst>
      <p:ext uri="{BB962C8B-B14F-4D97-AF65-F5344CB8AC3E}">
        <p14:creationId xmlns:p14="http://schemas.microsoft.com/office/powerpoint/2010/main" val="7150983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6200"/>
            <a:ext cx="8229600" cy="1143000"/>
          </a:xfrm>
        </p:spPr>
        <p:txBody>
          <a:bodyPr/>
          <a:lstStyle/>
          <a:p>
            <a:r>
              <a:rPr lang="en-US" dirty="0" smtClean="0"/>
              <a:t>Yuki’s Experiment</a:t>
            </a:r>
            <a:endParaRPr lang="en-US" dirty="0"/>
          </a:p>
        </p:txBody>
      </p:sp>
      <p:sp>
        <p:nvSpPr>
          <p:cNvPr id="3" name="Content Placeholder 2"/>
          <p:cNvSpPr>
            <a:spLocks noGrp="1"/>
          </p:cNvSpPr>
          <p:nvPr>
            <p:ph idx="1"/>
          </p:nvPr>
        </p:nvSpPr>
        <p:spPr>
          <a:xfrm>
            <a:off x="304800" y="1219200"/>
            <a:ext cx="3505200" cy="5562600"/>
          </a:xfrm>
        </p:spPr>
        <p:txBody>
          <a:bodyPr>
            <a:normAutofit fontScale="77500" lnSpcReduction="20000"/>
          </a:bodyPr>
          <a:lstStyle/>
          <a:p>
            <a:pPr marL="0" indent="0">
              <a:buNone/>
            </a:pPr>
            <a:r>
              <a:rPr lang="en-US" dirty="0" smtClean="0"/>
              <a:t>Yuki measures biomarker concentrations in the following experimental groups:</a:t>
            </a:r>
          </a:p>
          <a:p>
            <a:pPr marL="404813" indent="-171450">
              <a:buNone/>
            </a:pPr>
            <a:r>
              <a:rPr lang="en-US" dirty="0" smtClean="0"/>
              <a:t>- No OA control</a:t>
            </a:r>
          </a:p>
          <a:p>
            <a:pPr marL="404813" indent="-171450">
              <a:buNone/>
            </a:pPr>
            <a:r>
              <a:rPr lang="en-US" dirty="0" smtClean="0"/>
              <a:t>- OA without Treatment</a:t>
            </a:r>
          </a:p>
          <a:p>
            <a:pPr marL="404813" indent="-171450">
              <a:buNone/>
            </a:pPr>
            <a:r>
              <a:rPr lang="en-US" dirty="0" smtClean="0"/>
              <a:t>- OA plus treatment with a ROS scavenger</a:t>
            </a:r>
          </a:p>
          <a:p>
            <a:pPr marL="404813" indent="-171450">
              <a:buNone/>
            </a:pPr>
            <a:r>
              <a:rPr lang="en-US" dirty="0" smtClean="0"/>
              <a:t>- OA plus treatment </a:t>
            </a:r>
            <a:r>
              <a:rPr lang="en-US" dirty="0"/>
              <a:t>with a ROS </a:t>
            </a:r>
            <a:r>
              <a:rPr lang="en-US" dirty="0" smtClean="0"/>
              <a:t>scavenger released from a delivery vehicle</a:t>
            </a:r>
          </a:p>
          <a:p>
            <a:pPr marL="0" indent="0">
              <a:buNone/>
            </a:pPr>
            <a:r>
              <a:rPr lang="en-US" dirty="0" smtClean="0"/>
              <a:t>His data are shown to the right in two different graphs.</a:t>
            </a:r>
            <a:endParaRPr lang="en-US" dirty="0"/>
          </a:p>
          <a:p>
            <a:pPr marL="0" indent="0">
              <a:buNone/>
            </a:pPr>
            <a:endParaRPr lang="en-US" dirty="0"/>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64000" y="1143000"/>
            <a:ext cx="508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14800" y="2950534"/>
            <a:ext cx="49784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834587" y="1371600"/>
            <a:ext cx="1072601" cy="369332"/>
          </a:xfrm>
          <a:prstGeom prst="rect">
            <a:avLst/>
          </a:prstGeom>
          <a:noFill/>
        </p:spPr>
        <p:txBody>
          <a:bodyPr wrap="none" rtlCol="0">
            <a:spAutoFit/>
          </a:bodyPr>
          <a:lstStyle/>
          <a:p>
            <a:r>
              <a:rPr lang="en-US" dirty="0" smtClean="0"/>
              <a:t>Raw Data</a:t>
            </a:r>
            <a:endParaRPr lang="en-US" dirty="0"/>
          </a:p>
        </p:txBody>
      </p:sp>
      <p:sp>
        <p:nvSpPr>
          <p:cNvPr id="9" name="TextBox 8"/>
          <p:cNvSpPr txBox="1"/>
          <p:nvPr/>
        </p:nvSpPr>
        <p:spPr>
          <a:xfrm>
            <a:off x="7162800" y="3135868"/>
            <a:ext cx="1744388" cy="369332"/>
          </a:xfrm>
          <a:prstGeom prst="rect">
            <a:avLst/>
          </a:prstGeom>
          <a:noFill/>
        </p:spPr>
        <p:txBody>
          <a:bodyPr wrap="none" rtlCol="0">
            <a:spAutoFit/>
          </a:bodyPr>
          <a:lstStyle/>
          <a:p>
            <a:r>
              <a:rPr lang="en-US" dirty="0" smtClean="0"/>
              <a:t>Mean +/- 95% CI</a:t>
            </a:r>
            <a:endParaRPr lang="en-US" dirty="0"/>
          </a:p>
        </p:txBody>
      </p:sp>
    </p:spTree>
    <p:extLst>
      <p:ext uri="{BB962C8B-B14F-4D97-AF65-F5344CB8AC3E}">
        <p14:creationId xmlns:p14="http://schemas.microsoft.com/office/powerpoint/2010/main" val="41027272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474534" y="63798"/>
            <a:ext cx="4627328" cy="6684334"/>
            <a:chOff x="4064000" y="21266"/>
            <a:chExt cx="5080000" cy="7338235"/>
          </a:xfrm>
        </p:grpSpPr>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64000" y="21266"/>
              <a:ext cx="508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4000" y="1803102"/>
              <a:ext cx="50292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64000" y="3587601"/>
              <a:ext cx="50292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p:cNvSpPr>
            <a:spLocks noGrp="1"/>
          </p:cNvSpPr>
          <p:nvPr>
            <p:ph type="title"/>
          </p:nvPr>
        </p:nvSpPr>
        <p:spPr>
          <a:xfrm>
            <a:off x="457200" y="76200"/>
            <a:ext cx="4017334" cy="1143000"/>
          </a:xfrm>
        </p:spPr>
        <p:txBody>
          <a:bodyPr>
            <a:normAutofit fontScale="90000"/>
          </a:bodyPr>
          <a:lstStyle/>
          <a:p>
            <a:pPr algn="l"/>
            <a:r>
              <a:rPr lang="en-US" u="sng" dirty="0"/>
              <a:t>Yuki’s Experiment</a:t>
            </a:r>
          </a:p>
        </p:txBody>
      </p:sp>
      <p:sp>
        <p:nvSpPr>
          <p:cNvPr id="3" name="Content Placeholder 2"/>
          <p:cNvSpPr>
            <a:spLocks noGrp="1"/>
          </p:cNvSpPr>
          <p:nvPr>
            <p:ph idx="1"/>
          </p:nvPr>
        </p:nvSpPr>
        <p:spPr>
          <a:xfrm>
            <a:off x="304800" y="1143000"/>
            <a:ext cx="3505200" cy="5562600"/>
          </a:xfrm>
        </p:spPr>
        <p:txBody>
          <a:bodyPr>
            <a:normAutofit fontScale="70000" lnSpcReduction="20000"/>
          </a:bodyPr>
          <a:lstStyle/>
          <a:p>
            <a:pPr marL="0" indent="0">
              <a:buNone/>
            </a:pPr>
            <a:r>
              <a:rPr lang="en-US" dirty="0" smtClean="0"/>
              <a:t>Yuki runs a 1-way ANOVA and it provides the bottom graph.</a:t>
            </a:r>
          </a:p>
          <a:p>
            <a:pPr marL="0" indent="0">
              <a:buNone/>
            </a:pPr>
            <a:endParaRPr lang="en-US" dirty="0"/>
          </a:p>
          <a:p>
            <a:pPr marL="0" indent="0">
              <a:buNone/>
            </a:pPr>
            <a:r>
              <a:rPr lang="en-US" dirty="0" smtClean="0"/>
              <a:t>Why is the bottom graph different from the middle graph?</a:t>
            </a:r>
          </a:p>
          <a:p>
            <a:pPr marL="0" indent="0">
              <a:buNone/>
            </a:pPr>
            <a:endParaRPr lang="en-US" dirty="0"/>
          </a:p>
          <a:p>
            <a:pPr marL="0" indent="0">
              <a:buNone/>
            </a:pPr>
            <a:r>
              <a:rPr lang="en-US" dirty="0" smtClean="0"/>
              <a:t>How should these data be presented?</a:t>
            </a:r>
          </a:p>
          <a:p>
            <a:pPr marL="0" indent="0">
              <a:buNone/>
            </a:pPr>
            <a:endParaRPr lang="en-US" dirty="0"/>
          </a:p>
          <a:p>
            <a:pPr marL="0" indent="0">
              <a:buNone/>
            </a:pPr>
            <a:r>
              <a:rPr lang="en-US" dirty="0" smtClean="0"/>
              <a:t>How should these data be analyzed?</a:t>
            </a:r>
          </a:p>
          <a:p>
            <a:pPr marL="0" indent="0">
              <a:buNone/>
            </a:pPr>
            <a:endParaRPr lang="en-US" dirty="0"/>
          </a:p>
          <a:p>
            <a:pPr marL="0" indent="0">
              <a:buNone/>
            </a:pPr>
            <a:r>
              <a:rPr lang="en-US" dirty="0" smtClean="0"/>
              <a:t>Do the graphs and statistics need to align?</a:t>
            </a:r>
            <a:endParaRPr lang="en-US" dirty="0"/>
          </a:p>
          <a:p>
            <a:pPr marL="0" indent="0">
              <a:buNone/>
            </a:pPr>
            <a:endParaRPr lang="en-US" dirty="0"/>
          </a:p>
        </p:txBody>
      </p:sp>
      <p:sp>
        <p:nvSpPr>
          <p:cNvPr id="5" name="TextBox 4"/>
          <p:cNvSpPr txBox="1"/>
          <p:nvPr/>
        </p:nvSpPr>
        <p:spPr>
          <a:xfrm>
            <a:off x="7834587" y="228600"/>
            <a:ext cx="1072601" cy="369332"/>
          </a:xfrm>
          <a:prstGeom prst="rect">
            <a:avLst/>
          </a:prstGeom>
          <a:noFill/>
        </p:spPr>
        <p:txBody>
          <a:bodyPr wrap="none" rtlCol="0">
            <a:spAutoFit/>
          </a:bodyPr>
          <a:lstStyle/>
          <a:p>
            <a:r>
              <a:rPr lang="en-US" dirty="0" smtClean="0"/>
              <a:t>Raw Data</a:t>
            </a:r>
            <a:endParaRPr lang="en-US" dirty="0"/>
          </a:p>
        </p:txBody>
      </p:sp>
      <p:sp>
        <p:nvSpPr>
          <p:cNvPr id="9" name="TextBox 8"/>
          <p:cNvSpPr txBox="1"/>
          <p:nvPr/>
        </p:nvSpPr>
        <p:spPr>
          <a:xfrm>
            <a:off x="7162800" y="1873101"/>
            <a:ext cx="1744388" cy="369332"/>
          </a:xfrm>
          <a:prstGeom prst="rect">
            <a:avLst/>
          </a:prstGeom>
          <a:noFill/>
        </p:spPr>
        <p:txBody>
          <a:bodyPr wrap="none" rtlCol="0">
            <a:spAutoFit/>
          </a:bodyPr>
          <a:lstStyle/>
          <a:p>
            <a:r>
              <a:rPr lang="en-US" dirty="0" smtClean="0"/>
              <a:t>Mean +/- 95% CI</a:t>
            </a:r>
            <a:endParaRPr lang="en-US" dirty="0"/>
          </a:p>
        </p:txBody>
      </p:sp>
      <p:sp>
        <p:nvSpPr>
          <p:cNvPr id="10" name="TextBox 9"/>
          <p:cNvSpPr txBox="1"/>
          <p:nvPr/>
        </p:nvSpPr>
        <p:spPr>
          <a:xfrm>
            <a:off x="7173433" y="3426631"/>
            <a:ext cx="1744388" cy="646331"/>
          </a:xfrm>
          <a:prstGeom prst="rect">
            <a:avLst/>
          </a:prstGeom>
          <a:noFill/>
        </p:spPr>
        <p:txBody>
          <a:bodyPr wrap="none" rtlCol="0">
            <a:spAutoFit/>
          </a:bodyPr>
          <a:lstStyle/>
          <a:p>
            <a:pPr algn="ctr"/>
            <a:r>
              <a:rPr lang="en-US" dirty="0" smtClean="0"/>
              <a:t>Mean +/- 95% CI</a:t>
            </a:r>
          </a:p>
          <a:p>
            <a:pPr algn="ctr"/>
            <a:r>
              <a:rPr lang="en-US" dirty="0" smtClean="0"/>
              <a:t>(from ANOVA)</a:t>
            </a:r>
            <a:endParaRPr lang="en-US" dirty="0"/>
          </a:p>
        </p:txBody>
      </p:sp>
    </p:spTree>
    <p:extLst>
      <p:ext uri="{BB962C8B-B14F-4D97-AF65-F5344CB8AC3E}">
        <p14:creationId xmlns:p14="http://schemas.microsoft.com/office/powerpoint/2010/main" val="35607180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6200"/>
            <a:ext cx="8229600" cy="1143000"/>
          </a:xfrm>
        </p:spPr>
        <p:txBody>
          <a:bodyPr/>
          <a:lstStyle/>
          <a:p>
            <a:pPr algn="l"/>
            <a:r>
              <a:rPr lang="en-US" dirty="0"/>
              <a:t>Yuki’s Experiment</a:t>
            </a:r>
          </a:p>
        </p:txBody>
      </p:sp>
      <p:sp>
        <p:nvSpPr>
          <p:cNvPr id="3" name="Content Placeholder 2"/>
          <p:cNvSpPr>
            <a:spLocks noGrp="1"/>
          </p:cNvSpPr>
          <p:nvPr>
            <p:ph idx="1"/>
          </p:nvPr>
        </p:nvSpPr>
        <p:spPr>
          <a:xfrm>
            <a:off x="304800" y="1143000"/>
            <a:ext cx="8610600" cy="1143000"/>
          </a:xfrm>
        </p:spPr>
        <p:txBody>
          <a:bodyPr>
            <a:normAutofit lnSpcReduction="10000"/>
          </a:bodyPr>
          <a:lstStyle/>
          <a:p>
            <a:pPr marL="0" indent="0">
              <a:buNone/>
            </a:pPr>
            <a:r>
              <a:rPr lang="en-US" sz="2500" dirty="0" smtClean="0"/>
              <a:t>Yuki tests differences between his groups using a series of t-tests, where he assumes equal variance between groups.  His results are shown in the table below.   </a:t>
            </a:r>
            <a:endParaRPr lang="en-US" sz="2500" dirty="0"/>
          </a:p>
          <a:p>
            <a:pPr marL="0" indent="0">
              <a:buNone/>
            </a:pPr>
            <a:endParaRPr lang="en-US" sz="2500" dirty="0"/>
          </a:p>
        </p:txBody>
      </p:sp>
      <p:graphicFrame>
        <p:nvGraphicFramePr>
          <p:cNvPr id="6" name="Table 5"/>
          <p:cNvGraphicFramePr>
            <a:graphicFrameLocks noGrp="1"/>
          </p:cNvGraphicFramePr>
          <p:nvPr>
            <p:extLst>
              <p:ext uri="{D42A27DB-BD31-4B8C-83A1-F6EECF244321}">
                <p14:modId xmlns:p14="http://schemas.microsoft.com/office/powerpoint/2010/main" val="2448669756"/>
              </p:ext>
            </p:extLst>
          </p:nvPr>
        </p:nvGraphicFramePr>
        <p:xfrm>
          <a:off x="59683" y="2404732"/>
          <a:ext cx="9020519" cy="4106541"/>
        </p:xfrm>
        <a:graphic>
          <a:graphicData uri="http://schemas.openxmlformats.org/drawingml/2006/table">
            <a:tbl>
              <a:tblPr>
                <a:tableStyleId>{5C22544A-7EE6-4342-B048-85BDC9FD1C3A}</a:tableStyleId>
              </a:tblPr>
              <a:tblGrid>
                <a:gridCol w="1406604"/>
                <a:gridCol w="115734"/>
                <a:gridCol w="687722"/>
                <a:gridCol w="1068307"/>
                <a:gridCol w="1435538"/>
                <a:gridCol w="1435538"/>
                <a:gridCol w="1435538"/>
                <a:gridCol w="1435538"/>
              </a:tblGrid>
              <a:tr h="216321">
                <a:tc>
                  <a:txBody>
                    <a:bodyPr/>
                    <a:lstStyle/>
                    <a:p>
                      <a:pPr algn="l" fontAlgn="b"/>
                      <a:endParaRPr lang="en-US" sz="1050" b="0" i="0" u="none" strike="noStrike" dirty="0">
                        <a:solidFill>
                          <a:srgbClr val="000000"/>
                        </a:solidFill>
                        <a:effectLst/>
                        <a:latin typeface="Calibri"/>
                      </a:endParaRPr>
                    </a:p>
                  </a:txBody>
                  <a:tcPr marL="6685" marR="6685" marT="6685" marB="0" anchor="b"/>
                </a:tc>
                <a:tc>
                  <a:txBody>
                    <a:bodyPr/>
                    <a:lstStyle/>
                    <a:p>
                      <a:pPr algn="ctr" fontAlgn="b"/>
                      <a:endParaRPr lang="en-US" sz="1050" b="0" i="0" u="none" strike="noStrike">
                        <a:solidFill>
                          <a:srgbClr val="000000"/>
                        </a:solidFill>
                        <a:effectLst/>
                        <a:latin typeface="Calibri"/>
                      </a:endParaRPr>
                    </a:p>
                  </a:txBody>
                  <a:tcPr marL="6685" marR="6685" marT="6685" marB="0" anchor="b"/>
                </a:tc>
                <a:tc>
                  <a:txBody>
                    <a:bodyPr/>
                    <a:lstStyle/>
                    <a:p>
                      <a:pPr algn="ctr" fontAlgn="b"/>
                      <a:endParaRPr lang="en-US" sz="1050" b="0" i="0" u="none" strike="noStrike">
                        <a:solidFill>
                          <a:srgbClr val="000000"/>
                        </a:solidFill>
                        <a:effectLst/>
                        <a:latin typeface="Calibri"/>
                      </a:endParaRPr>
                    </a:p>
                  </a:txBody>
                  <a:tcPr marL="6685" marR="6685" marT="6685" marB="0" anchor="b"/>
                </a:tc>
                <a:tc>
                  <a:txBody>
                    <a:bodyPr/>
                    <a:lstStyle/>
                    <a:p>
                      <a:pPr algn="ctr" fontAlgn="b"/>
                      <a:endParaRPr lang="en-US" sz="1050" b="0" i="0" u="none" strike="noStrike">
                        <a:solidFill>
                          <a:srgbClr val="000000"/>
                        </a:solidFill>
                        <a:effectLst/>
                        <a:latin typeface="Calibri"/>
                      </a:endParaRPr>
                    </a:p>
                  </a:txBody>
                  <a:tcPr marL="6685" marR="6685" marT="6685" marB="0" anchor="b"/>
                </a:tc>
                <a:tc>
                  <a:txBody>
                    <a:bodyPr/>
                    <a:lstStyle/>
                    <a:p>
                      <a:pPr algn="ctr" fontAlgn="ctr"/>
                      <a:r>
                        <a:rPr lang="en-US" sz="1000" u="none" strike="noStrike" dirty="0">
                          <a:effectLst/>
                        </a:rPr>
                        <a:t>Baseline</a:t>
                      </a:r>
                      <a:endParaRPr lang="en-US" sz="1000" b="0" i="0" u="none" strike="noStrike" dirty="0">
                        <a:solidFill>
                          <a:srgbClr val="000000"/>
                        </a:solidFill>
                        <a:effectLst/>
                        <a:latin typeface="Arial"/>
                      </a:endParaRPr>
                    </a:p>
                  </a:txBody>
                  <a:tcPr marL="6685" marR="6685" marT="6685" marB="0" anchor="ctr"/>
                </a:tc>
                <a:tc>
                  <a:txBody>
                    <a:bodyPr/>
                    <a:lstStyle/>
                    <a:p>
                      <a:pPr algn="ctr" fontAlgn="ctr"/>
                      <a:r>
                        <a:rPr lang="en-US" sz="1000" u="none" strike="noStrike">
                          <a:effectLst/>
                        </a:rPr>
                        <a:t>No Treatment</a:t>
                      </a:r>
                      <a:endParaRPr lang="en-US" sz="1000" b="0" i="0" u="none" strike="noStrike">
                        <a:solidFill>
                          <a:srgbClr val="000000"/>
                        </a:solidFill>
                        <a:effectLst/>
                        <a:latin typeface="Arial"/>
                      </a:endParaRPr>
                    </a:p>
                  </a:txBody>
                  <a:tcPr marL="6685" marR="6685" marT="6685" marB="0" anchor="ctr"/>
                </a:tc>
                <a:tc>
                  <a:txBody>
                    <a:bodyPr/>
                    <a:lstStyle/>
                    <a:p>
                      <a:pPr algn="ctr" fontAlgn="ctr"/>
                      <a:r>
                        <a:rPr lang="en-US" sz="1000" u="none" strike="noStrike">
                          <a:effectLst/>
                        </a:rPr>
                        <a:t>ROS scavenger</a:t>
                      </a:r>
                      <a:endParaRPr lang="en-US" sz="1000" b="0" i="0" u="none" strike="noStrike">
                        <a:solidFill>
                          <a:srgbClr val="000000"/>
                        </a:solidFill>
                        <a:effectLst/>
                        <a:latin typeface="Arial"/>
                      </a:endParaRPr>
                    </a:p>
                  </a:txBody>
                  <a:tcPr marL="6685" marR="6685" marT="6685" marB="0" anchor="ctr"/>
                </a:tc>
                <a:tc>
                  <a:txBody>
                    <a:bodyPr/>
                    <a:lstStyle/>
                    <a:p>
                      <a:pPr algn="ctr" fontAlgn="ctr"/>
                      <a:r>
                        <a:rPr lang="en-US" sz="1000" u="none" strike="noStrike">
                          <a:effectLst/>
                        </a:rPr>
                        <a:t>ROS scavenger + Delivery Vehicle</a:t>
                      </a:r>
                      <a:endParaRPr lang="en-US" sz="1000" b="0" i="0" u="none" strike="noStrike">
                        <a:solidFill>
                          <a:srgbClr val="000000"/>
                        </a:solidFill>
                        <a:effectLst/>
                        <a:latin typeface="Arial"/>
                      </a:endParaRPr>
                    </a:p>
                  </a:txBody>
                  <a:tcPr marL="6685" marR="6685" marT="6685" marB="0" anchor="ctr"/>
                </a:tc>
              </a:tr>
              <a:tr h="216321">
                <a:tc>
                  <a:txBody>
                    <a:bodyPr/>
                    <a:lstStyle/>
                    <a:p>
                      <a:pPr algn="l" fontAlgn="b"/>
                      <a:r>
                        <a:rPr lang="en-US" sz="1050" u="none" strike="noStrike">
                          <a:effectLst/>
                        </a:rPr>
                        <a:t> </a:t>
                      </a:r>
                      <a:endParaRPr lang="en-US" sz="1050" b="0" i="0" u="none" strike="noStrike">
                        <a:solidFill>
                          <a:srgbClr val="000000"/>
                        </a:solidFill>
                        <a:effectLst/>
                        <a:latin typeface="Calibri"/>
                      </a:endParaRPr>
                    </a:p>
                  </a:txBody>
                  <a:tcPr marL="6685" marR="6685" marT="6685" marB="0" anchor="b"/>
                </a:tc>
                <a:tc>
                  <a:txBody>
                    <a:bodyPr/>
                    <a:lstStyle/>
                    <a:p>
                      <a:pPr algn="ctr" fontAlgn="b"/>
                      <a:r>
                        <a:rPr lang="en-US" sz="1050" u="none" strike="noStrike">
                          <a:effectLst/>
                        </a:rPr>
                        <a:t>N</a:t>
                      </a:r>
                      <a:endParaRPr lang="en-US" sz="1050" b="0" i="0" u="none" strike="noStrike">
                        <a:solidFill>
                          <a:srgbClr val="000000"/>
                        </a:solidFill>
                        <a:effectLst/>
                        <a:latin typeface="Calibri"/>
                      </a:endParaRPr>
                    </a:p>
                  </a:txBody>
                  <a:tcPr marL="6685" marR="6685" marT="6685" marB="0" anchor="b"/>
                </a:tc>
                <a:tc>
                  <a:txBody>
                    <a:bodyPr/>
                    <a:lstStyle/>
                    <a:p>
                      <a:pPr algn="ctr" fontAlgn="b"/>
                      <a:r>
                        <a:rPr lang="en-US" sz="1050" u="none" strike="noStrike" dirty="0">
                          <a:effectLst/>
                        </a:rPr>
                        <a:t>Mean ± </a:t>
                      </a:r>
                      <a:r>
                        <a:rPr lang="en-US" sz="1050" u="none" strike="noStrike" dirty="0" smtClean="0">
                          <a:effectLst/>
                        </a:rPr>
                        <a:t>     St</a:t>
                      </a:r>
                      <a:r>
                        <a:rPr lang="en-US" sz="1050" u="none" strike="noStrike" dirty="0">
                          <a:effectLst/>
                        </a:rPr>
                        <a:t>. Dev.</a:t>
                      </a:r>
                      <a:endParaRPr lang="en-US" sz="1050" b="0" i="0" u="none" strike="noStrike" dirty="0">
                        <a:solidFill>
                          <a:srgbClr val="000000"/>
                        </a:solidFill>
                        <a:effectLst/>
                        <a:latin typeface="Calibri"/>
                      </a:endParaRPr>
                    </a:p>
                  </a:txBody>
                  <a:tcPr marL="6685" marR="6685" marT="6685" marB="0" anchor="b"/>
                </a:tc>
                <a:tc>
                  <a:txBody>
                    <a:bodyPr/>
                    <a:lstStyle/>
                    <a:p>
                      <a:pPr algn="ctr" fontAlgn="b"/>
                      <a:r>
                        <a:rPr lang="en-US" sz="1050" u="none" strike="noStrike">
                          <a:effectLst/>
                        </a:rPr>
                        <a:t>95% Confidence Interval</a:t>
                      </a:r>
                      <a:endParaRPr lang="en-US" sz="1050" b="0" i="0" u="none" strike="noStrike">
                        <a:solidFill>
                          <a:srgbClr val="000000"/>
                        </a:solidFill>
                        <a:effectLst/>
                        <a:latin typeface="Calibri"/>
                      </a:endParaRPr>
                    </a:p>
                  </a:txBody>
                  <a:tcPr marL="6685" marR="6685" marT="6685" marB="0" anchor="b"/>
                </a:tc>
                <a:tc gridSpan="4">
                  <a:txBody>
                    <a:bodyPr/>
                    <a:lstStyle/>
                    <a:p>
                      <a:pPr algn="ctr" fontAlgn="ctr"/>
                      <a:r>
                        <a:rPr lang="en-US" sz="1000" u="none" strike="noStrike">
                          <a:effectLst/>
                        </a:rPr>
                        <a:t>95% Confidence Interval on Difference</a:t>
                      </a:r>
                      <a:endParaRPr lang="en-US" sz="1000" b="0" i="0" u="none" strike="noStrike">
                        <a:solidFill>
                          <a:srgbClr val="000000"/>
                        </a:solidFill>
                        <a:effectLst/>
                        <a:latin typeface="Arial"/>
                      </a:endParaRPr>
                    </a:p>
                  </a:txBody>
                  <a:tcPr marL="6685" marR="6685" marT="6685" marB="0" anchor="ctr"/>
                </a:tc>
                <a:tc hMerge="1">
                  <a:txBody>
                    <a:bodyPr/>
                    <a:lstStyle/>
                    <a:p>
                      <a:endParaRPr lang="en-US"/>
                    </a:p>
                  </a:txBody>
                  <a:tcPr/>
                </a:tc>
                <a:tc hMerge="1">
                  <a:txBody>
                    <a:bodyPr/>
                    <a:lstStyle/>
                    <a:p>
                      <a:endParaRPr lang="en-US"/>
                    </a:p>
                  </a:txBody>
                  <a:tcPr/>
                </a:tc>
                <a:tc hMerge="1">
                  <a:txBody>
                    <a:bodyPr/>
                    <a:lstStyle/>
                    <a:p>
                      <a:endParaRPr lang="en-US"/>
                    </a:p>
                  </a:txBody>
                  <a:tcPr/>
                </a:tc>
              </a:tr>
              <a:tr h="216321">
                <a:tc>
                  <a:txBody>
                    <a:bodyPr/>
                    <a:lstStyle/>
                    <a:p>
                      <a:pPr algn="r" fontAlgn="ctr"/>
                      <a:r>
                        <a:rPr lang="en-US" sz="1000" u="none" strike="noStrike">
                          <a:effectLst/>
                        </a:rPr>
                        <a:t>Baseline</a:t>
                      </a:r>
                      <a:endParaRPr lang="en-US" sz="1000" b="0" i="0" u="none" strike="noStrike">
                        <a:solidFill>
                          <a:srgbClr val="000000"/>
                        </a:solidFill>
                        <a:effectLst/>
                        <a:latin typeface="Arial"/>
                      </a:endParaRPr>
                    </a:p>
                  </a:txBody>
                  <a:tcPr marL="6685" marR="6685" marT="6685" marB="0" anchor="ctr"/>
                </a:tc>
                <a:tc>
                  <a:txBody>
                    <a:bodyPr/>
                    <a:lstStyle/>
                    <a:p>
                      <a:pPr algn="ctr" fontAlgn="ctr"/>
                      <a:r>
                        <a:rPr lang="en-US" sz="1000" u="none" strike="noStrike">
                          <a:effectLst/>
                        </a:rPr>
                        <a:t>8</a:t>
                      </a:r>
                      <a:endParaRPr lang="en-US" sz="1000" b="0" i="0" u="none" strike="noStrike">
                        <a:solidFill>
                          <a:srgbClr val="000000"/>
                        </a:solidFill>
                        <a:effectLst/>
                        <a:latin typeface="Arial"/>
                      </a:endParaRPr>
                    </a:p>
                  </a:txBody>
                  <a:tcPr marL="6685" marR="6685" marT="6685" marB="0" anchor="ctr"/>
                </a:tc>
                <a:tc>
                  <a:txBody>
                    <a:bodyPr/>
                    <a:lstStyle/>
                    <a:p>
                      <a:pPr algn="ctr" fontAlgn="ctr"/>
                      <a:r>
                        <a:rPr lang="en-US" sz="1000" u="none" strike="noStrike" dirty="0">
                          <a:effectLst/>
                        </a:rPr>
                        <a:t>1.73 ± 1.39</a:t>
                      </a:r>
                      <a:endParaRPr lang="en-US" sz="1000" b="0" i="0" u="none" strike="noStrike" dirty="0">
                        <a:solidFill>
                          <a:srgbClr val="000000"/>
                        </a:solidFill>
                        <a:effectLst/>
                        <a:latin typeface="Arial"/>
                      </a:endParaRPr>
                    </a:p>
                  </a:txBody>
                  <a:tcPr marL="6685" marR="6685" marT="6685" marB="0" anchor="ctr"/>
                </a:tc>
                <a:tc>
                  <a:txBody>
                    <a:bodyPr/>
                    <a:lstStyle/>
                    <a:p>
                      <a:pPr algn="ctr" fontAlgn="ctr"/>
                      <a:r>
                        <a:rPr lang="en-US" sz="1000" u="none" strike="noStrike">
                          <a:effectLst/>
                        </a:rPr>
                        <a:t>0.92 to 2.83</a:t>
                      </a:r>
                      <a:endParaRPr lang="en-US" sz="1000" b="0" i="0" u="none" strike="noStrike">
                        <a:solidFill>
                          <a:srgbClr val="000000"/>
                        </a:solidFill>
                        <a:effectLst/>
                        <a:latin typeface="Arial"/>
                      </a:endParaRPr>
                    </a:p>
                  </a:txBody>
                  <a:tcPr marL="6685" marR="6685" marT="6685" marB="0" anchor="ctr"/>
                </a:tc>
                <a:tc>
                  <a:txBody>
                    <a:bodyPr/>
                    <a:lstStyle/>
                    <a:p>
                      <a:pPr algn="ctr" fontAlgn="ctr"/>
                      <a:r>
                        <a:rPr lang="en-US" sz="1000" u="none" strike="noStrike">
                          <a:effectLst/>
                        </a:rPr>
                        <a:t> </a:t>
                      </a:r>
                      <a:endParaRPr lang="en-US" sz="1000" b="0" i="0" u="none" strike="noStrike">
                        <a:solidFill>
                          <a:srgbClr val="000000"/>
                        </a:solidFill>
                        <a:effectLst/>
                        <a:latin typeface="Arial"/>
                      </a:endParaRPr>
                    </a:p>
                  </a:txBody>
                  <a:tcPr marL="6685" marR="6685" marT="6685" marB="0" anchor="ctr"/>
                </a:tc>
                <a:tc>
                  <a:txBody>
                    <a:bodyPr/>
                    <a:lstStyle/>
                    <a:p>
                      <a:pPr algn="ctr" fontAlgn="b"/>
                      <a:r>
                        <a:rPr lang="en-US" sz="1050" u="none" strike="noStrike" dirty="0">
                          <a:effectLst/>
                        </a:rPr>
                        <a:t>-24.66 to -13.15 </a:t>
                      </a:r>
                      <a:r>
                        <a:rPr lang="en-US" sz="1050" u="none" strike="noStrike" dirty="0" smtClean="0">
                          <a:effectLst/>
                        </a:rPr>
                        <a:t/>
                      </a:r>
                      <a:br>
                        <a:rPr lang="en-US" sz="1050" u="none" strike="noStrike" dirty="0" smtClean="0">
                          <a:effectLst/>
                        </a:rPr>
                      </a:br>
                      <a:r>
                        <a:rPr lang="en-US" sz="1050" u="none" strike="noStrike" dirty="0" smtClean="0">
                          <a:effectLst/>
                        </a:rPr>
                        <a:t>(</a:t>
                      </a:r>
                      <a:r>
                        <a:rPr lang="en-US" sz="1050" u="none" strike="noStrike" dirty="0">
                          <a:effectLst/>
                        </a:rPr>
                        <a:t>p &lt; 0.0001)</a:t>
                      </a:r>
                      <a:endParaRPr lang="en-US" sz="1050" b="0" i="0" u="none" strike="noStrike" dirty="0">
                        <a:solidFill>
                          <a:srgbClr val="000000"/>
                        </a:solidFill>
                        <a:effectLst/>
                        <a:latin typeface="Calibri"/>
                      </a:endParaRPr>
                    </a:p>
                  </a:txBody>
                  <a:tcPr marL="6685" marR="6685" marT="6685" marB="0" anchor="b"/>
                </a:tc>
                <a:tc>
                  <a:txBody>
                    <a:bodyPr/>
                    <a:lstStyle/>
                    <a:p>
                      <a:pPr algn="ctr" fontAlgn="b"/>
                      <a:r>
                        <a:rPr lang="en-US" sz="1050" u="none" strike="noStrike" dirty="0">
                          <a:effectLst/>
                        </a:rPr>
                        <a:t>-14.54 to -3.34 </a:t>
                      </a:r>
                      <a:r>
                        <a:rPr lang="en-US" sz="1050" u="none" strike="noStrike" dirty="0" smtClean="0">
                          <a:effectLst/>
                        </a:rPr>
                        <a:t/>
                      </a:r>
                      <a:br>
                        <a:rPr lang="en-US" sz="1050" u="none" strike="noStrike" dirty="0" smtClean="0">
                          <a:effectLst/>
                        </a:rPr>
                      </a:br>
                      <a:r>
                        <a:rPr lang="en-US" sz="1050" u="none" strike="noStrike" dirty="0" smtClean="0">
                          <a:effectLst/>
                        </a:rPr>
                        <a:t>(</a:t>
                      </a:r>
                      <a:r>
                        <a:rPr lang="en-US" sz="1050" u="none" strike="noStrike" dirty="0">
                          <a:effectLst/>
                        </a:rPr>
                        <a:t>p = 0.0041)</a:t>
                      </a:r>
                      <a:endParaRPr lang="en-US" sz="1050" b="0" i="0" u="none" strike="noStrike" dirty="0">
                        <a:solidFill>
                          <a:srgbClr val="000000"/>
                        </a:solidFill>
                        <a:effectLst/>
                        <a:latin typeface="Calibri"/>
                      </a:endParaRPr>
                    </a:p>
                  </a:txBody>
                  <a:tcPr marL="6685" marR="6685" marT="6685" marB="0" anchor="b"/>
                </a:tc>
                <a:tc>
                  <a:txBody>
                    <a:bodyPr/>
                    <a:lstStyle/>
                    <a:p>
                      <a:pPr algn="ctr" fontAlgn="b"/>
                      <a:r>
                        <a:rPr lang="en-US" sz="1050" u="none" strike="noStrike">
                          <a:effectLst/>
                        </a:rPr>
                        <a:t>-10.06 to -5.72 (p&lt;0.0001)</a:t>
                      </a:r>
                      <a:endParaRPr lang="en-US" sz="1050" b="0" i="0" u="none" strike="noStrike">
                        <a:solidFill>
                          <a:srgbClr val="000000"/>
                        </a:solidFill>
                        <a:effectLst/>
                        <a:latin typeface="Calibri"/>
                      </a:endParaRPr>
                    </a:p>
                  </a:txBody>
                  <a:tcPr marL="6685" marR="6685" marT="6685" marB="0" anchor="b"/>
                </a:tc>
              </a:tr>
              <a:tr h="216321">
                <a:tc>
                  <a:txBody>
                    <a:bodyPr/>
                    <a:lstStyle/>
                    <a:p>
                      <a:pPr algn="r" fontAlgn="ctr"/>
                      <a:r>
                        <a:rPr lang="en-US" sz="1000" u="none" strike="noStrike">
                          <a:effectLst/>
                        </a:rPr>
                        <a:t>No Treatment</a:t>
                      </a:r>
                      <a:endParaRPr lang="en-US" sz="1000" b="0" i="0" u="none" strike="noStrike">
                        <a:solidFill>
                          <a:srgbClr val="000000"/>
                        </a:solidFill>
                        <a:effectLst/>
                        <a:latin typeface="Arial"/>
                      </a:endParaRPr>
                    </a:p>
                  </a:txBody>
                  <a:tcPr marL="6685" marR="6685" marT="6685" marB="0" anchor="ctr"/>
                </a:tc>
                <a:tc>
                  <a:txBody>
                    <a:bodyPr/>
                    <a:lstStyle/>
                    <a:p>
                      <a:pPr algn="ctr" fontAlgn="ctr"/>
                      <a:r>
                        <a:rPr lang="en-US" sz="1000" u="none" strike="noStrike">
                          <a:effectLst/>
                        </a:rPr>
                        <a:t>8</a:t>
                      </a:r>
                      <a:endParaRPr lang="en-US" sz="1000" b="0" i="0" u="none" strike="noStrike">
                        <a:solidFill>
                          <a:srgbClr val="000000"/>
                        </a:solidFill>
                        <a:effectLst/>
                        <a:latin typeface="Arial"/>
                      </a:endParaRPr>
                    </a:p>
                  </a:txBody>
                  <a:tcPr marL="6685" marR="6685" marT="6685" marB="0" anchor="ctr"/>
                </a:tc>
                <a:tc>
                  <a:txBody>
                    <a:bodyPr/>
                    <a:lstStyle/>
                    <a:p>
                      <a:pPr algn="ctr" fontAlgn="ctr"/>
                      <a:r>
                        <a:rPr lang="en-US" sz="1000" u="none" strike="noStrike">
                          <a:effectLst/>
                        </a:rPr>
                        <a:t>20.64 ± 7.46</a:t>
                      </a:r>
                      <a:endParaRPr lang="en-US" sz="1000" b="0" i="0" u="none" strike="noStrike">
                        <a:solidFill>
                          <a:srgbClr val="000000"/>
                        </a:solidFill>
                        <a:effectLst/>
                        <a:latin typeface="Arial"/>
                      </a:endParaRPr>
                    </a:p>
                  </a:txBody>
                  <a:tcPr marL="6685" marR="6685" marT="6685" marB="0" anchor="ctr"/>
                </a:tc>
                <a:tc>
                  <a:txBody>
                    <a:bodyPr/>
                    <a:lstStyle/>
                    <a:p>
                      <a:pPr algn="ctr" fontAlgn="ctr"/>
                      <a:r>
                        <a:rPr lang="en-US" sz="1000" u="none" strike="noStrike" dirty="0">
                          <a:effectLst/>
                        </a:rPr>
                        <a:t>4.93 to 15.18</a:t>
                      </a:r>
                      <a:endParaRPr lang="en-US" sz="1000" b="0" i="0" u="none" strike="noStrike" dirty="0">
                        <a:solidFill>
                          <a:srgbClr val="000000"/>
                        </a:solidFill>
                        <a:effectLst/>
                        <a:latin typeface="Arial"/>
                      </a:endParaRPr>
                    </a:p>
                  </a:txBody>
                  <a:tcPr marL="6685" marR="6685" marT="6685" marB="0" anchor="ctr"/>
                </a:tc>
                <a:tc>
                  <a:txBody>
                    <a:bodyPr/>
                    <a:lstStyle/>
                    <a:p>
                      <a:pPr algn="ctr" fontAlgn="b"/>
                      <a:r>
                        <a:rPr lang="en-US" sz="1050" u="none" strike="noStrike" dirty="0">
                          <a:effectLst/>
                        </a:rPr>
                        <a:t>13.15 to 24.66 </a:t>
                      </a:r>
                      <a:r>
                        <a:rPr lang="en-US" sz="1050" u="none" strike="noStrike" dirty="0" smtClean="0">
                          <a:effectLst/>
                        </a:rPr>
                        <a:t/>
                      </a:r>
                      <a:br>
                        <a:rPr lang="en-US" sz="1050" u="none" strike="noStrike" dirty="0" smtClean="0">
                          <a:effectLst/>
                        </a:rPr>
                      </a:br>
                      <a:r>
                        <a:rPr lang="en-US" sz="1050" u="none" strike="noStrike" dirty="0" smtClean="0">
                          <a:effectLst/>
                        </a:rPr>
                        <a:t>(</a:t>
                      </a:r>
                      <a:r>
                        <a:rPr lang="en-US" sz="1050" u="none" strike="noStrike" dirty="0">
                          <a:effectLst/>
                        </a:rPr>
                        <a:t>p &lt; 0.0001)</a:t>
                      </a:r>
                      <a:endParaRPr lang="en-US" sz="1050" b="0" i="0" u="none" strike="noStrike" dirty="0">
                        <a:solidFill>
                          <a:srgbClr val="000000"/>
                        </a:solidFill>
                        <a:effectLst/>
                        <a:latin typeface="Calibri"/>
                      </a:endParaRPr>
                    </a:p>
                  </a:txBody>
                  <a:tcPr marL="6685" marR="6685" marT="6685" marB="0" anchor="b"/>
                </a:tc>
                <a:tc>
                  <a:txBody>
                    <a:bodyPr/>
                    <a:lstStyle/>
                    <a:p>
                      <a:pPr algn="ctr" fontAlgn="b"/>
                      <a:r>
                        <a:rPr lang="en-US" sz="1050" u="none" strike="noStrike">
                          <a:effectLst/>
                        </a:rPr>
                        <a:t> </a:t>
                      </a:r>
                      <a:endParaRPr lang="en-US" sz="1050" b="0" i="0" u="none" strike="noStrike">
                        <a:solidFill>
                          <a:srgbClr val="000000"/>
                        </a:solidFill>
                        <a:effectLst/>
                        <a:latin typeface="Calibri"/>
                      </a:endParaRPr>
                    </a:p>
                  </a:txBody>
                  <a:tcPr marL="6685" marR="6685" marT="6685" marB="0" anchor="b"/>
                </a:tc>
                <a:tc>
                  <a:txBody>
                    <a:bodyPr/>
                    <a:lstStyle/>
                    <a:p>
                      <a:pPr algn="ctr" fontAlgn="b"/>
                      <a:r>
                        <a:rPr lang="en-US" sz="1050" u="none" strike="noStrike" dirty="0">
                          <a:effectLst/>
                        </a:rPr>
                        <a:t>2.08 to 17.85 </a:t>
                      </a:r>
                      <a:r>
                        <a:rPr lang="en-US" sz="1050" u="none" strike="noStrike" dirty="0" smtClean="0">
                          <a:effectLst/>
                        </a:rPr>
                        <a:t/>
                      </a:r>
                      <a:br>
                        <a:rPr lang="en-US" sz="1050" u="none" strike="noStrike" dirty="0" smtClean="0">
                          <a:effectLst/>
                        </a:rPr>
                      </a:br>
                      <a:r>
                        <a:rPr lang="en-US" sz="1050" u="none" strike="noStrike" dirty="0" smtClean="0">
                          <a:effectLst/>
                        </a:rPr>
                        <a:t>(</a:t>
                      </a:r>
                      <a:r>
                        <a:rPr lang="en-US" sz="1050" u="none" strike="noStrike" dirty="0">
                          <a:effectLst/>
                        </a:rPr>
                        <a:t>p =0.0169)</a:t>
                      </a:r>
                      <a:endParaRPr lang="en-US" sz="1050" b="0" i="0" u="none" strike="noStrike" dirty="0">
                        <a:solidFill>
                          <a:srgbClr val="000000"/>
                        </a:solidFill>
                        <a:effectLst/>
                        <a:latin typeface="Calibri"/>
                      </a:endParaRPr>
                    </a:p>
                  </a:txBody>
                  <a:tcPr marL="6685" marR="6685" marT="6685" marB="0" anchor="b"/>
                </a:tc>
                <a:tc>
                  <a:txBody>
                    <a:bodyPr/>
                    <a:lstStyle/>
                    <a:p>
                      <a:pPr algn="ctr" fontAlgn="b"/>
                      <a:r>
                        <a:rPr lang="en-US" sz="1050" u="none" strike="noStrike" dirty="0">
                          <a:effectLst/>
                        </a:rPr>
                        <a:t>5.05 to </a:t>
                      </a:r>
                      <a:r>
                        <a:rPr lang="en-US" sz="1050" u="none" strike="noStrike" dirty="0" smtClean="0">
                          <a:effectLst/>
                        </a:rPr>
                        <a:t>16.98</a:t>
                      </a:r>
                      <a:br>
                        <a:rPr lang="en-US" sz="1050" u="none" strike="noStrike" dirty="0" smtClean="0">
                          <a:effectLst/>
                        </a:rPr>
                      </a:br>
                      <a:r>
                        <a:rPr lang="en-US" sz="1050" u="none" strike="noStrike" dirty="0" smtClean="0">
                          <a:effectLst/>
                        </a:rPr>
                        <a:t>(p </a:t>
                      </a:r>
                      <a:r>
                        <a:rPr lang="en-US" sz="1050" u="none" strike="noStrike" dirty="0">
                          <a:effectLst/>
                        </a:rPr>
                        <a:t>=0.0014)</a:t>
                      </a:r>
                      <a:endParaRPr lang="en-US" sz="1050" b="0" i="0" u="none" strike="noStrike" dirty="0">
                        <a:solidFill>
                          <a:srgbClr val="000000"/>
                        </a:solidFill>
                        <a:effectLst/>
                        <a:latin typeface="Calibri"/>
                      </a:endParaRPr>
                    </a:p>
                  </a:txBody>
                  <a:tcPr marL="6685" marR="6685" marT="6685" marB="0" anchor="b"/>
                </a:tc>
              </a:tr>
              <a:tr h="216321">
                <a:tc>
                  <a:txBody>
                    <a:bodyPr/>
                    <a:lstStyle/>
                    <a:p>
                      <a:pPr algn="r" fontAlgn="ctr"/>
                      <a:r>
                        <a:rPr lang="en-US" sz="1000" u="none" strike="noStrike">
                          <a:effectLst/>
                        </a:rPr>
                        <a:t>ROS scavenger</a:t>
                      </a:r>
                      <a:endParaRPr lang="en-US" sz="1000" b="0" i="0" u="none" strike="noStrike">
                        <a:solidFill>
                          <a:srgbClr val="000000"/>
                        </a:solidFill>
                        <a:effectLst/>
                        <a:latin typeface="Arial"/>
                      </a:endParaRPr>
                    </a:p>
                  </a:txBody>
                  <a:tcPr marL="6685" marR="6685" marT="6685" marB="0" anchor="ctr"/>
                </a:tc>
                <a:tc>
                  <a:txBody>
                    <a:bodyPr/>
                    <a:lstStyle/>
                    <a:p>
                      <a:pPr algn="ctr" fontAlgn="ctr"/>
                      <a:r>
                        <a:rPr lang="en-US" sz="1000" u="none" strike="noStrike">
                          <a:effectLst/>
                        </a:rPr>
                        <a:t>8</a:t>
                      </a:r>
                      <a:endParaRPr lang="en-US" sz="1000" b="0" i="0" u="none" strike="noStrike">
                        <a:solidFill>
                          <a:srgbClr val="000000"/>
                        </a:solidFill>
                        <a:effectLst/>
                        <a:latin typeface="Arial"/>
                      </a:endParaRPr>
                    </a:p>
                  </a:txBody>
                  <a:tcPr marL="6685" marR="6685" marT="6685" marB="0" anchor="ctr"/>
                </a:tc>
                <a:tc>
                  <a:txBody>
                    <a:bodyPr/>
                    <a:lstStyle/>
                    <a:p>
                      <a:pPr algn="ctr" fontAlgn="ctr"/>
                      <a:r>
                        <a:rPr lang="en-US" sz="1000" u="none" strike="noStrike">
                          <a:effectLst/>
                        </a:rPr>
                        <a:t>10.68 ± 7.25</a:t>
                      </a:r>
                      <a:endParaRPr lang="en-US" sz="1000" b="0" i="0" u="none" strike="noStrike">
                        <a:solidFill>
                          <a:srgbClr val="000000"/>
                        </a:solidFill>
                        <a:effectLst/>
                        <a:latin typeface="Arial"/>
                      </a:endParaRPr>
                    </a:p>
                  </a:txBody>
                  <a:tcPr marL="6685" marR="6685" marT="6685" marB="0" anchor="ctr"/>
                </a:tc>
                <a:tc>
                  <a:txBody>
                    <a:bodyPr/>
                    <a:lstStyle/>
                    <a:p>
                      <a:pPr algn="ctr" fontAlgn="ctr"/>
                      <a:r>
                        <a:rPr lang="en-US" sz="1000" u="none" strike="noStrike" dirty="0">
                          <a:effectLst/>
                        </a:rPr>
                        <a:t>4.79 to 14.75</a:t>
                      </a:r>
                      <a:endParaRPr lang="en-US" sz="1000" b="0" i="0" u="none" strike="noStrike" dirty="0">
                        <a:solidFill>
                          <a:srgbClr val="000000"/>
                        </a:solidFill>
                        <a:effectLst/>
                        <a:latin typeface="Arial"/>
                      </a:endParaRPr>
                    </a:p>
                  </a:txBody>
                  <a:tcPr marL="6685" marR="6685" marT="6685" marB="0" anchor="ctr"/>
                </a:tc>
                <a:tc>
                  <a:txBody>
                    <a:bodyPr/>
                    <a:lstStyle/>
                    <a:p>
                      <a:pPr algn="ctr" fontAlgn="b"/>
                      <a:r>
                        <a:rPr lang="en-US" sz="1050" u="none" strike="noStrike" dirty="0">
                          <a:effectLst/>
                        </a:rPr>
                        <a:t>3.34 to 14.54 </a:t>
                      </a:r>
                      <a:r>
                        <a:rPr lang="en-US" sz="1050" u="none" strike="noStrike" dirty="0" smtClean="0">
                          <a:effectLst/>
                        </a:rPr>
                        <a:t/>
                      </a:r>
                      <a:br>
                        <a:rPr lang="en-US" sz="1050" u="none" strike="noStrike" dirty="0" smtClean="0">
                          <a:effectLst/>
                        </a:rPr>
                      </a:br>
                      <a:r>
                        <a:rPr lang="en-US" sz="1050" u="none" strike="noStrike" dirty="0" smtClean="0">
                          <a:effectLst/>
                        </a:rPr>
                        <a:t>(</a:t>
                      </a:r>
                      <a:r>
                        <a:rPr lang="en-US" sz="1050" u="none" strike="noStrike" dirty="0">
                          <a:effectLst/>
                        </a:rPr>
                        <a:t>p = 0.0041)</a:t>
                      </a:r>
                      <a:endParaRPr lang="en-US" sz="1050" b="0" i="0" u="none" strike="noStrike" dirty="0">
                        <a:solidFill>
                          <a:srgbClr val="000000"/>
                        </a:solidFill>
                        <a:effectLst/>
                        <a:latin typeface="Calibri"/>
                      </a:endParaRPr>
                    </a:p>
                  </a:txBody>
                  <a:tcPr marL="6685" marR="6685" marT="6685" marB="0" anchor="b"/>
                </a:tc>
                <a:tc>
                  <a:txBody>
                    <a:bodyPr/>
                    <a:lstStyle/>
                    <a:p>
                      <a:pPr algn="ctr" fontAlgn="b"/>
                      <a:r>
                        <a:rPr lang="en-US" sz="1050" u="none" strike="noStrike" dirty="0">
                          <a:effectLst/>
                        </a:rPr>
                        <a:t>-2.08 to -17.85 </a:t>
                      </a:r>
                      <a:r>
                        <a:rPr lang="en-US" sz="1050" u="none" strike="noStrike" dirty="0" smtClean="0">
                          <a:effectLst/>
                        </a:rPr>
                        <a:t/>
                      </a:r>
                      <a:br>
                        <a:rPr lang="en-US" sz="1050" u="none" strike="noStrike" dirty="0" smtClean="0">
                          <a:effectLst/>
                        </a:rPr>
                      </a:br>
                      <a:r>
                        <a:rPr lang="en-US" sz="1050" u="none" strike="noStrike" dirty="0" smtClean="0">
                          <a:effectLst/>
                        </a:rPr>
                        <a:t>(</a:t>
                      </a:r>
                      <a:r>
                        <a:rPr lang="en-US" sz="1050" u="none" strike="noStrike" dirty="0">
                          <a:effectLst/>
                        </a:rPr>
                        <a:t>p =0.0169)</a:t>
                      </a:r>
                      <a:endParaRPr lang="en-US" sz="1050" b="0" i="0" u="none" strike="noStrike" dirty="0">
                        <a:solidFill>
                          <a:srgbClr val="000000"/>
                        </a:solidFill>
                        <a:effectLst/>
                        <a:latin typeface="Calibri"/>
                      </a:endParaRPr>
                    </a:p>
                  </a:txBody>
                  <a:tcPr marL="6685" marR="6685" marT="6685" marB="0" anchor="b"/>
                </a:tc>
                <a:tc>
                  <a:txBody>
                    <a:bodyPr/>
                    <a:lstStyle/>
                    <a:p>
                      <a:pPr algn="ctr" fontAlgn="b"/>
                      <a:r>
                        <a:rPr lang="en-US" sz="1050" u="none" strike="noStrike">
                          <a:effectLst/>
                        </a:rPr>
                        <a:t> </a:t>
                      </a:r>
                      <a:endParaRPr lang="en-US" sz="1050" b="0" i="0" u="none" strike="noStrike">
                        <a:solidFill>
                          <a:srgbClr val="000000"/>
                        </a:solidFill>
                        <a:effectLst/>
                        <a:latin typeface="Calibri"/>
                      </a:endParaRPr>
                    </a:p>
                  </a:txBody>
                  <a:tcPr marL="6685" marR="6685" marT="6685" marB="0" anchor="b"/>
                </a:tc>
                <a:tc>
                  <a:txBody>
                    <a:bodyPr/>
                    <a:lstStyle/>
                    <a:p>
                      <a:pPr algn="ctr" fontAlgn="b"/>
                      <a:r>
                        <a:rPr lang="en-US" sz="1050" u="none" strike="noStrike" dirty="0">
                          <a:effectLst/>
                        </a:rPr>
                        <a:t>-4.76 to 6.86 </a:t>
                      </a:r>
                      <a:r>
                        <a:rPr lang="en-US" sz="1050" u="none" strike="noStrike" dirty="0" smtClean="0">
                          <a:effectLst/>
                        </a:rPr>
                        <a:t/>
                      </a:r>
                      <a:br>
                        <a:rPr lang="en-US" sz="1050" u="none" strike="noStrike" dirty="0" smtClean="0">
                          <a:effectLst/>
                        </a:rPr>
                      </a:br>
                      <a:r>
                        <a:rPr lang="en-US" sz="1050" u="none" strike="noStrike" dirty="0" smtClean="0">
                          <a:effectLst/>
                        </a:rPr>
                        <a:t>(</a:t>
                      </a:r>
                      <a:r>
                        <a:rPr lang="en-US" sz="1050" u="none" strike="noStrike" dirty="0">
                          <a:effectLst/>
                        </a:rPr>
                        <a:t>p =0.7043)</a:t>
                      </a:r>
                      <a:endParaRPr lang="en-US" sz="1050" b="0" i="0" u="none" strike="noStrike" dirty="0">
                        <a:solidFill>
                          <a:srgbClr val="000000"/>
                        </a:solidFill>
                        <a:effectLst/>
                        <a:latin typeface="Calibri"/>
                      </a:endParaRPr>
                    </a:p>
                  </a:txBody>
                  <a:tcPr marL="6685" marR="6685" marT="6685" marB="0" anchor="b"/>
                </a:tc>
              </a:tr>
              <a:tr h="216321">
                <a:tc>
                  <a:txBody>
                    <a:bodyPr/>
                    <a:lstStyle/>
                    <a:p>
                      <a:pPr algn="r" fontAlgn="ctr"/>
                      <a:r>
                        <a:rPr lang="en-US" sz="1000" u="none" strike="noStrike">
                          <a:effectLst/>
                        </a:rPr>
                        <a:t>ROS scavenger + Delivery Vehicle</a:t>
                      </a:r>
                      <a:endParaRPr lang="en-US" sz="1000" b="0" i="0" u="none" strike="noStrike">
                        <a:solidFill>
                          <a:srgbClr val="000000"/>
                        </a:solidFill>
                        <a:effectLst/>
                        <a:latin typeface="Arial"/>
                      </a:endParaRPr>
                    </a:p>
                  </a:txBody>
                  <a:tcPr marL="6685" marR="6685" marT="6685" marB="0" anchor="ctr"/>
                </a:tc>
                <a:tc>
                  <a:txBody>
                    <a:bodyPr/>
                    <a:lstStyle/>
                    <a:p>
                      <a:pPr algn="ctr" fontAlgn="ctr"/>
                      <a:r>
                        <a:rPr lang="en-US" sz="1000" u="none" strike="noStrike">
                          <a:effectLst/>
                        </a:rPr>
                        <a:t>8</a:t>
                      </a:r>
                      <a:endParaRPr lang="en-US" sz="1000" b="0" i="0" u="none" strike="noStrike">
                        <a:solidFill>
                          <a:srgbClr val="000000"/>
                        </a:solidFill>
                        <a:effectLst/>
                        <a:latin typeface="Arial"/>
                      </a:endParaRPr>
                    </a:p>
                  </a:txBody>
                  <a:tcPr marL="6685" marR="6685" marT="6685" marB="0" anchor="ctr"/>
                </a:tc>
                <a:tc>
                  <a:txBody>
                    <a:bodyPr/>
                    <a:lstStyle/>
                    <a:p>
                      <a:pPr algn="ctr" fontAlgn="ctr"/>
                      <a:r>
                        <a:rPr lang="en-US" sz="1000" u="none" strike="noStrike">
                          <a:effectLst/>
                        </a:rPr>
                        <a:t>9.63  ± 2.50</a:t>
                      </a:r>
                      <a:endParaRPr lang="en-US" sz="1000" b="0" i="0" u="none" strike="noStrike">
                        <a:solidFill>
                          <a:srgbClr val="000000"/>
                        </a:solidFill>
                        <a:effectLst/>
                        <a:latin typeface="Arial"/>
                      </a:endParaRPr>
                    </a:p>
                  </a:txBody>
                  <a:tcPr marL="6685" marR="6685" marT="6685" marB="0" anchor="ctr"/>
                </a:tc>
                <a:tc>
                  <a:txBody>
                    <a:bodyPr/>
                    <a:lstStyle/>
                    <a:p>
                      <a:pPr algn="ctr" fontAlgn="ctr"/>
                      <a:r>
                        <a:rPr lang="en-US" sz="1000" u="none" strike="noStrike">
                          <a:effectLst/>
                        </a:rPr>
                        <a:t>1.65 to 5.09</a:t>
                      </a:r>
                      <a:endParaRPr lang="en-US" sz="1000" b="0" i="0" u="none" strike="noStrike">
                        <a:solidFill>
                          <a:srgbClr val="000000"/>
                        </a:solidFill>
                        <a:effectLst/>
                        <a:latin typeface="Arial"/>
                      </a:endParaRPr>
                    </a:p>
                  </a:txBody>
                  <a:tcPr marL="6685" marR="6685" marT="6685" marB="0" anchor="ctr"/>
                </a:tc>
                <a:tc>
                  <a:txBody>
                    <a:bodyPr/>
                    <a:lstStyle/>
                    <a:p>
                      <a:pPr algn="ctr" fontAlgn="b"/>
                      <a:r>
                        <a:rPr lang="en-US" sz="1050" u="none" strike="noStrike" dirty="0">
                          <a:effectLst/>
                        </a:rPr>
                        <a:t>5.72 to 10.06 </a:t>
                      </a:r>
                      <a:r>
                        <a:rPr lang="en-US" sz="1050" u="none" strike="noStrike" dirty="0" smtClean="0">
                          <a:effectLst/>
                        </a:rPr>
                        <a:t/>
                      </a:r>
                      <a:br>
                        <a:rPr lang="en-US" sz="1050" u="none" strike="noStrike" dirty="0" smtClean="0">
                          <a:effectLst/>
                        </a:rPr>
                      </a:br>
                      <a:r>
                        <a:rPr lang="en-US" sz="1050" u="none" strike="noStrike" dirty="0" smtClean="0">
                          <a:effectLst/>
                        </a:rPr>
                        <a:t>(</a:t>
                      </a:r>
                      <a:r>
                        <a:rPr lang="en-US" sz="1050" u="none" strike="noStrike" dirty="0">
                          <a:effectLst/>
                        </a:rPr>
                        <a:t>p&lt;0.0001)</a:t>
                      </a:r>
                      <a:endParaRPr lang="en-US" sz="1050" b="0" i="0" u="none" strike="noStrike" dirty="0">
                        <a:solidFill>
                          <a:srgbClr val="000000"/>
                        </a:solidFill>
                        <a:effectLst/>
                        <a:latin typeface="Calibri"/>
                      </a:endParaRPr>
                    </a:p>
                  </a:txBody>
                  <a:tcPr marL="6685" marR="6685" marT="6685" marB="0" anchor="b"/>
                </a:tc>
                <a:tc>
                  <a:txBody>
                    <a:bodyPr/>
                    <a:lstStyle/>
                    <a:p>
                      <a:pPr algn="ctr" fontAlgn="b"/>
                      <a:r>
                        <a:rPr lang="en-US" sz="1050" u="none" strike="noStrike">
                          <a:effectLst/>
                        </a:rPr>
                        <a:t>-5.05 to -16.98 (p =0.0014)</a:t>
                      </a:r>
                      <a:endParaRPr lang="en-US" sz="1050" b="0" i="0" u="none" strike="noStrike">
                        <a:solidFill>
                          <a:srgbClr val="000000"/>
                        </a:solidFill>
                        <a:effectLst/>
                        <a:latin typeface="Calibri"/>
                      </a:endParaRPr>
                    </a:p>
                  </a:txBody>
                  <a:tcPr marL="6685" marR="6685" marT="6685" marB="0" anchor="b"/>
                </a:tc>
                <a:tc>
                  <a:txBody>
                    <a:bodyPr/>
                    <a:lstStyle/>
                    <a:p>
                      <a:pPr algn="ctr" fontAlgn="b"/>
                      <a:r>
                        <a:rPr lang="en-US" sz="1050" u="none" strike="noStrike">
                          <a:effectLst/>
                        </a:rPr>
                        <a:t>-6.86 to 4.76 (p =0.7043)</a:t>
                      </a:r>
                      <a:endParaRPr lang="en-US" sz="1050" b="0" i="0" u="none" strike="noStrike">
                        <a:solidFill>
                          <a:srgbClr val="000000"/>
                        </a:solidFill>
                        <a:effectLst/>
                        <a:latin typeface="Calibri"/>
                      </a:endParaRPr>
                    </a:p>
                  </a:txBody>
                  <a:tcPr marL="6685" marR="6685" marT="6685" marB="0" anchor="b"/>
                </a:tc>
                <a:tc>
                  <a:txBody>
                    <a:bodyPr/>
                    <a:lstStyle/>
                    <a:p>
                      <a:pPr algn="ctr" fontAlgn="b"/>
                      <a:r>
                        <a:rPr lang="en-US" sz="1050" u="none" strike="noStrike">
                          <a:effectLst/>
                        </a:rPr>
                        <a:t> </a:t>
                      </a:r>
                      <a:endParaRPr lang="en-US" sz="1050" b="0" i="0" u="none" strike="noStrike">
                        <a:solidFill>
                          <a:srgbClr val="000000"/>
                        </a:solidFill>
                        <a:effectLst/>
                        <a:latin typeface="Calibri"/>
                      </a:endParaRPr>
                    </a:p>
                  </a:txBody>
                  <a:tcPr marL="6685" marR="6685" marT="6685" marB="0" anchor="b"/>
                </a:tc>
              </a:tr>
              <a:tr h="216321">
                <a:tc>
                  <a:txBody>
                    <a:bodyPr/>
                    <a:lstStyle/>
                    <a:p>
                      <a:pPr algn="l" fontAlgn="b"/>
                      <a:endParaRPr lang="en-US" sz="1050" b="0" i="0" u="none" strike="noStrike">
                        <a:solidFill>
                          <a:srgbClr val="000000"/>
                        </a:solidFill>
                        <a:effectLst/>
                        <a:latin typeface="Calibri"/>
                      </a:endParaRPr>
                    </a:p>
                  </a:txBody>
                  <a:tcPr marL="6685" marR="6685" marT="6685" marB="0" anchor="b"/>
                </a:tc>
                <a:tc>
                  <a:txBody>
                    <a:bodyPr/>
                    <a:lstStyle/>
                    <a:p>
                      <a:pPr algn="ctr" fontAlgn="b"/>
                      <a:endParaRPr lang="en-US" sz="1050" b="0" i="0" u="none" strike="noStrike">
                        <a:solidFill>
                          <a:srgbClr val="000000"/>
                        </a:solidFill>
                        <a:effectLst/>
                        <a:latin typeface="Calibri"/>
                      </a:endParaRPr>
                    </a:p>
                  </a:txBody>
                  <a:tcPr marL="6685" marR="6685" marT="6685" marB="0" anchor="b"/>
                </a:tc>
                <a:tc>
                  <a:txBody>
                    <a:bodyPr/>
                    <a:lstStyle/>
                    <a:p>
                      <a:pPr algn="ctr" fontAlgn="b"/>
                      <a:endParaRPr lang="en-US" sz="1050" b="0" i="0" u="none" strike="noStrike">
                        <a:solidFill>
                          <a:srgbClr val="000000"/>
                        </a:solidFill>
                        <a:effectLst/>
                        <a:latin typeface="Calibri"/>
                      </a:endParaRPr>
                    </a:p>
                  </a:txBody>
                  <a:tcPr marL="6685" marR="6685" marT="6685" marB="0" anchor="b"/>
                </a:tc>
                <a:tc>
                  <a:txBody>
                    <a:bodyPr/>
                    <a:lstStyle/>
                    <a:p>
                      <a:pPr algn="ctr" fontAlgn="b"/>
                      <a:endParaRPr lang="en-US" sz="1050" b="0" i="0" u="none" strike="noStrike">
                        <a:solidFill>
                          <a:srgbClr val="000000"/>
                        </a:solidFill>
                        <a:effectLst/>
                        <a:latin typeface="Calibri"/>
                      </a:endParaRPr>
                    </a:p>
                  </a:txBody>
                  <a:tcPr marL="6685" marR="6685" marT="6685" marB="0" anchor="b"/>
                </a:tc>
                <a:tc>
                  <a:txBody>
                    <a:bodyPr/>
                    <a:lstStyle/>
                    <a:p>
                      <a:pPr algn="ctr" fontAlgn="b"/>
                      <a:endParaRPr lang="en-US" sz="1050" b="0" i="0" u="none" strike="noStrike" dirty="0">
                        <a:solidFill>
                          <a:srgbClr val="000000"/>
                        </a:solidFill>
                        <a:effectLst/>
                        <a:latin typeface="Calibri"/>
                      </a:endParaRPr>
                    </a:p>
                  </a:txBody>
                  <a:tcPr marL="6685" marR="6685" marT="6685" marB="0" anchor="b"/>
                </a:tc>
                <a:tc>
                  <a:txBody>
                    <a:bodyPr/>
                    <a:lstStyle/>
                    <a:p>
                      <a:pPr algn="ctr" fontAlgn="b"/>
                      <a:endParaRPr lang="en-US" sz="1050" b="0" i="0" u="none" strike="noStrike">
                        <a:solidFill>
                          <a:srgbClr val="000000"/>
                        </a:solidFill>
                        <a:effectLst/>
                        <a:latin typeface="Calibri"/>
                      </a:endParaRPr>
                    </a:p>
                  </a:txBody>
                  <a:tcPr marL="6685" marR="6685" marT="6685" marB="0" anchor="b"/>
                </a:tc>
                <a:tc>
                  <a:txBody>
                    <a:bodyPr/>
                    <a:lstStyle/>
                    <a:p>
                      <a:pPr algn="ctr" fontAlgn="b"/>
                      <a:endParaRPr lang="en-US" sz="1050" b="0" i="0" u="none" strike="noStrike">
                        <a:solidFill>
                          <a:srgbClr val="000000"/>
                        </a:solidFill>
                        <a:effectLst/>
                        <a:latin typeface="Calibri"/>
                      </a:endParaRPr>
                    </a:p>
                  </a:txBody>
                  <a:tcPr marL="6685" marR="6685" marT="6685" marB="0" anchor="b"/>
                </a:tc>
                <a:tc>
                  <a:txBody>
                    <a:bodyPr/>
                    <a:lstStyle/>
                    <a:p>
                      <a:pPr algn="ctr" fontAlgn="b"/>
                      <a:endParaRPr lang="en-US" sz="1050" b="0" i="0" u="none" strike="noStrike">
                        <a:solidFill>
                          <a:srgbClr val="000000"/>
                        </a:solidFill>
                        <a:effectLst/>
                        <a:latin typeface="Calibri"/>
                      </a:endParaRPr>
                    </a:p>
                  </a:txBody>
                  <a:tcPr marL="6685" marR="6685" marT="6685" marB="0" anchor="b"/>
                </a:tc>
              </a:tr>
              <a:tr h="216321">
                <a:tc>
                  <a:txBody>
                    <a:bodyPr/>
                    <a:lstStyle/>
                    <a:p>
                      <a:pPr algn="l" fontAlgn="b"/>
                      <a:endParaRPr lang="en-US" sz="1050" b="0" i="0" u="none" strike="noStrike">
                        <a:solidFill>
                          <a:srgbClr val="000000"/>
                        </a:solidFill>
                        <a:effectLst/>
                        <a:latin typeface="Calibri"/>
                      </a:endParaRPr>
                    </a:p>
                  </a:txBody>
                  <a:tcPr marL="6685" marR="6685" marT="6685" marB="0" anchor="b"/>
                </a:tc>
                <a:tc>
                  <a:txBody>
                    <a:bodyPr/>
                    <a:lstStyle/>
                    <a:p>
                      <a:pPr algn="ctr" fontAlgn="b"/>
                      <a:endParaRPr lang="en-US" sz="1050" b="0" i="0" u="none" strike="noStrike">
                        <a:solidFill>
                          <a:srgbClr val="000000"/>
                        </a:solidFill>
                        <a:effectLst/>
                        <a:latin typeface="Calibri"/>
                      </a:endParaRPr>
                    </a:p>
                  </a:txBody>
                  <a:tcPr marL="6685" marR="6685" marT="6685" marB="0" anchor="b"/>
                </a:tc>
                <a:tc>
                  <a:txBody>
                    <a:bodyPr/>
                    <a:lstStyle/>
                    <a:p>
                      <a:pPr algn="ctr" fontAlgn="b"/>
                      <a:endParaRPr lang="en-US" sz="1050" b="0" i="0" u="none" strike="noStrike">
                        <a:solidFill>
                          <a:srgbClr val="000000"/>
                        </a:solidFill>
                        <a:effectLst/>
                        <a:latin typeface="Calibri"/>
                      </a:endParaRPr>
                    </a:p>
                  </a:txBody>
                  <a:tcPr marL="6685" marR="6685" marT="6685" marB="0" anchor="b"/>
                </a:tc>
                <a:tc>
                  <a:txBody>
                    <a:bodyPr/>
                    <a:lstStyle/>
                    <a:p>
                      <a:pPr algn="ctr" fontAlgn="b"/>
                      <a:endParaRPr lang="en-US" sz="1050" b="0" i="0" u="none" strike="noStrike">
                        <a:solidFill>
                          <a:srgbClr val="000000"/>
                        </a:solidFill>
                        <a:effectLst/>
                        <a:latin typeface="Calibri"/>
                      </a:endParaRPr>
                    </a:p>
                  </a:txBody>
                  <a:tcPr marL="6685" marR="6685" marT="6685" marB="0" anchor="b"/>
                </a:tc>
                <a:tc>
                  <a:txBody>
                    <a:bodyPr/>
                    <a:lstStyle/>
                    <a:p>
                      <a:pPr algn="ctr" fontAlgn="ctr"/>
                      <a:r>
                        <a:rPr lang="en-US" sz="1000" u="none" strike="noStrike" dirty="0">
                          <a:effectLst/>
                        </a:rPr>
                        <a:t>Baseline</a:t>
                      </a:r>
                      <a:endParaRPr lang="en-US" sz="1000" b="0" i="0" u="none" strike="noStrike" dirty="0">
                        <a:solidFill>
                          <a:srgbClr val="000000"/>
                        </a:solidFill>
                        <a:effectLst/>
                        <a:latin typeface="Arial"/>
                      </a:endParaRPr>
                    </a:p>
                  </a:txBody>
                  <a:tcPr marL="6685" marR="6685" marT="6685" marB="0" anchor="ctr"/>
                </a:tc>
                <a:tc>
                  <a:txBody>
                    <a:bodyPr/>
                    <a:lstStyle/>
                    <a:p>
                      <a:pPr algn="ctr" fontAlgn="ctr"/>
                      <a:r>
                        <a:rPr lang="en-US" sz="1000" u="none" strike="noStrike" dirty="0">
                          <a:effectLst/>
                        </a:rPr>
                        <a:t>No Treatment</a:t>
                      </a:r>
                      <a:endParaRPr lang="en-US" sz="1000" b="0" i="0" u="none" strike="noStrike" dirty="0">
                        <a:solidFill>
                          <a:srgbClr val="000000"/>
                        </a:solidFill>
                        <a:effectLst/>
                        <a:latin typeface="Arial"/>
                      </a:endParaRPr>
                    </a:p>
                  </a:txBody>
                  <a:tcPr marL="6685" marR="6685" marT="6685" marB="0" anchor="ctr"/>
                </a:tc>
                <a:tc>
                  <a:txBody>
                    <a:bodyPr/>
                    <a:lstStyle/>
                    <a:p>
                      <a:pPr algn="ctr" fontAlgn="ctr"/>
                      <a:r>
                        <a:rPr lang="en-US" sz="1000" u="none" strike="noStrike">
                          <a:effectLst/>
                        </a:rPr>
                        <a:t>ROS scavenger</a:t>
                      </a:r>
                      <a:endParaRPr lang="en-US" sz="1000" b="0" i="0" u="none" strike="noStrike">
                        <a:solidFill>
                          <a:srgbClr val="000000"/>
                        </a:solidFill>
                        <a:effectLst/>
                        <a:latin typeface="Arial"/>
                      </a:endParaRPr>
                    </a:p>
                  </a:txBody>
                  <a:tcPr marL="6685" marR="6685" marT="6685" marB="0" anchor="ctr"/>
                </a:tc>
                <a:tc>
                  <a:txBody>
                    <a:bodyPr/>
                    <a:lstStyle/>
                    <a:p>
                      <a:pPr algn="ctr" fontAlgn="ctr"/>
                      <a:r>
                        <a:rPr lang="en-US" sz="1000" u="none" strike="noStrike">
                          <a:effectLst/>
                        </a:rPr>
                        <a:t>ROS scavenger + Delivery Vehicle</a:t>
                      </a:r>
                      <a:endParaRPr lang="en-US" sz="1000" b="0" i="0" u="none" strike="noStrike">
                        <a:solidFill>
                          <a:srgbClr val="000000"/>
                        </a:solidFill>
                        <a:effectLst/>
                        <a:latin typeface="Arial"/>
                      </a:endParaRPr>
                    </a:p>
                  </a:txBody>
                  <a:tcPr marL="6685" marR="6685" marT="6685" marB="0" anchor="ctr"/>
                </a:tc>
              </a:tr>
              <a:tr h="216321">
                <a:tc>
                  <a:txBody>
                    <a:bodyPr/>
                    <a:lstStyle/>
                    <a:p>
                      <a:pPr algn="l" fontAlgn="b"/>
                      <a:r>
                        <a:rPr lang="en-US" sz="1050" u="none" strike="noStrike">
                          <a:effectLst/>
                        </a:rPr>
                        <a:t> </a:t>
                      </a:r>
                      <a:endParaRPr lang="en-US" sz="1050" b="0" i="0" u="none" strike="noStrike">
                        <a:solidFill>
                          <a:srgbClr val="000000"/>
                        </a:solidFill>
                        <a:effectLst/>
                        <a:latin typeface="Calibri"/>
                      </a:endParaRPr>
                    </a:p>
                  </a:txBody>
                  <a:tcPr marL="6685" marR="6685" marT="6685" marB="0" anchor="b"/>
                </a:tc>
                <a:tc>
                  <a:txBody>
                    <a:bodyPr/>
                    <a:lstStyle/>
                    <a:p>
                      <a:pPr algn="ctr" fontAlgn="b"/>
                      <a:r>
                        <a:rPr lang="en-US" sz="1050" u="none" strike="noStrike">
                          <a:effectLst/>
                        </a:rPr>
                        <a:t>N</a:t>
                      </a:r>
                      <a:endParaRPr lang="en-US" sz="1050" b="0" i="0" u="none" strike="noStrike">
                        <a:solidFill>
                          <a:srgbClr val="000000"/>
                        </a:solidFill>
                        <a:effectLst/>
                        <a:latin typeface="Calibri"/>
                      </a:endParaRPr>
                    </a:p>
                  </a:txBody>
                  <a:tcPr marL="6685" marR="6685" marT="6685" marB="0" anchor="b"/>
                </a:tc>
                <a:tc>
                  <a:txBody>
                    <a:bodyPr/>
                    <a:lstStyle/>
                    <a:p>
                      <a:pPr algn="ctr" fontAlgn="b"/>
                      <a:r>
                        <a:rPr lang="en-US" sz="1050" u="none" strike="noStrike" dirty="0">
                          <a:effectLst/>
                        </a:rPr>
                        <a:t>Mean ± </a:t>
                      </a:r>
                      <a:r>
                        <a:rPr lang="en-US" sz="1050" u="none" strike="noStrike" dirty="0" smtClean="0">
                          <a:effectLst/>
                        </a:rPr>
                        <a:t>     St</a:t>
                      </a:r>
                      <a:r>
                        <a:rPr lang="en-US" sz="1050" u="none" strike="noStrike" dirty="0">
                          <a:effectLst/>
                        </a:rPr>
                        <a:t>. Dev.</a:t>
                      </a:r>
                      <a:endParaRPr lang="en-US" sz="1050" b="0" i="0" u="none" strike="noStrike" dirty="0">
                        <a:solidFill>
                          <a:srgbClr val="000000"/>
                        </a:solidFill>
                        <a:effectLst/>
                        <a:latin typeface="Calibri"/>
                      </a:endParaRPr>
                    </a:p>
                  </a:txBody>
                  <a:tcPr marL="6685" marR="6685" marT="6685" marB="0" anchor="b"/>
                </a:tc>
                <a:tc>
                  <a:txBody>
                    <a:bodyPr/>
                    <a:lstStyle/>
                    <a:p>
                      <a:pPr algn="ctr" fontAlgn="b"/>
                      <a:r>
                        <a:rPr lang="en-US" sz="1050" u="none" strike="noStrike">
                          <a:effectLst/>
                        </a:rPr>
                        <a:t>95% Confidence Interval</a:t>
                      </a:r>
                      <a:endParaRPr lang="en-US" sz="1050" b="0" i="0" u="none" strike="noStrike">
                        <a:solidFill>
                          <a:srgbClr val="000000"/>
                        </a:solidFill>
                        <a:effectLst/>
                        <a:latin typeface="Calibri"/>
                      </a:endParaRPr>
                    </a:p>
                  </a:txBody>
                  <a:tcPr marL="6685" marR="6685" marT="6685" marB="0" anchor="b"/>
                </a:tc>
                <a:tc gridSpan="4">
                  <a:txBody>
                    <a:bodyPr/>
                    <a:lstStyle/>
                    <a:p>
                      <a:pPr algn="ctr" fontAlgn="ctr"/>
                      <a:r>
                        <a:rPr lang="en-US" sz="1000" u="none" strike="noStrike" dirty="0">
                          <a:effectLst/>
                        </a:rPr>
                        <a:t>95% Confidence Interval on Difference</a:t>
                      </a:r>
                      <a:endParaRPr lang="en-US" sz="1000" b="0" i="0" u="none" strike="noStrike" dirty="0">
                        <a:solidFill>
                          <a:srgbClr val="000000"/>
                        </a:solidFill>
                        <a:effectLst/>
                        <a:latin typeface="Arial"/>
                      </a:endParaRPr>
                    </a:p>
                  </a:txBody>
                  <a:tcPr marL="6685" marR="6685" marT="6685" marB="0" anchor="ctr"/>
                </a:tc>
                <a:tc hMerge="1">
                  <a:txBody>
                    <a:bodyPr/>
                    <a:lstStyle/>
                    <a:p>
                      <a:endParaRPr lang="en-US"/>
                    </a:p>
                  </a:txBody>
                  <a:tcPr/>
                </a:tc>
                <a:tc hMerge="1">
                  <a:txBody>
                    <a:bodyPr/>
                    <a:lstStyle/>
                    <a:p>
                      <a:endParaRPr lang="en-US"/>
                    </a:p>
                  </a:txBody>
                  <a:tcPr/>
                </a:tc>
                <a:tc hMerge="1">
                  <a:txBody>
                    <a:bodyPr/>
                    <a:lstStyle/>
                    <a:p>
                      <a:endParaRPr lang="en-US"/>
                    </a:p>
                  </a:txBody>
                  <a:tcPr/>
                </a:tc>
              </a:tr>
              <a:tr h="216321">
                <a:tc>
                  <a:txBody>
                    <a:bodyPr/>
                    <a:lstStyle/>
                    <a:p>
                      <a:pPr algn="r" fontAlgn="ctr"/>
                      <a:r>
                        <a:rPr lang="en-US" sz="1000" u="none" strike="noStrike">
                          <a:effectLst/>
                        </a:rPr>
                        <a:t>Baseline</a:t>
                      </a:r>
                      <a:endParaRPr lang="en-US" sz="1000" b="0" i="0" u="none" strike="noStrike">
                        <a:solidFill>
                          <a:srgbClr val="000000"/>
                        </a:solidFill>
                        <a:effectLst/>
                        <a:latin typeface="Arial"/>
                      </a:endParaRPr>
                    </a:p>
                  </a:txBody>
                  <a:tcPr marL="6685" marR="6685" marT="6685" marB="0" anchor="ctr"/>
                </a:tc>
                <a:tc>
                  <a:txBody>
                    <a:bodyPr/>
                    <a:lstStyle/>
                    <a:p>
                      <a:pPr algn="ctr" fontAlgn="ctr"/>
                      <a:r>
                        <a:rPr lang="en-US" sz="1000" u="none" strike="noStrike">
                          <a:effectLst/>
                        </a:rPr>
                        <a:t>8</a:t>
                      </a:r>
                      <a:endParaRPr lang="en-US" sz="1000" b="0" i="0" u="none" strike="noStrike">
                        <a:solidFill>
                          <a:srgbClr val="000000"/>
                        </a:solidFill>
                        <a:effectLst/>
                        <a:latin typeface="Arial"/>
                      </a:endParaRPr>
                    </a:p>
                  </a:txBody>
                  <a:tcPr marL="6685" marR="6685" marT="6685" marB="0" anchor="ctr"/>
                </a:tc>
                <a:tc>
                  <a:txBody>
                    <a:bodyPr/>
                    <a:lstStyle/>
                    <a:p>
                      <a:pPr algn="ctr" fontAlgn="ctr"/>
                      <a:r>
                        <a:rPr lang="en-US" sz="1000" u="none" strike="noStrike">
                          <a:effectLst/>
                        </a:rPr>
                        <a:t>1.73 ± 1.39</a:t>
                      </a:r>
                      <a:endParaRPr lang="en-US" sz="1000" b="0" i="0" u="none" strike="noStrike">
                        <a:solidFill>
                          <a:srgbClr val="000000"/>
                        </a:solidFill>
                        <a:effectLst/>
                        <a:latin typeface="Arial"/>
                      </a:endParaRPr>
                    </a:p>
                  </a:txBody>
                  <a:tcPr marL="6685" marR="6685" marT="6685" marB="0" anchor="ctr"/>
                </a:tc>
                <a:tc>
                  <a:txBody>
                    <a:bodyPr/>
                    <a:lstStyle/>
                    <a:p>
                      <a:pPr algn="ctr" fontAlgn="ctr"/>
                      <a:r>
                        <a:rPr lang="en-US" sz="1000" u="none" strike="noStrike">
                          <a:effectLst/>
                        </a:rPr>
                        <a:t>0.92 to 2.83</a:t>
                      </a:r>
                      <a:endParaRPr lang="en-US" sz="1000" b="0" i="0" u="none" strike="noStrike">
                        <a:solidFill>
                          <a:srgbClr val="000000"/>
                        </a:solidFill>
                        <a:effectLst/>
                        <a:latin typeface="Arial"/>
                      </a:endParaRPr>
                    </a:p>
                  </a:txBody>
                  <a:tcPr marL="6685" marR="6685" marT="6685" marB="0" anchor="ctr"/>
                </a:tc>
                <a:tc>
                  <a:txBody>
                    <a:bodyPr/>
                    <a:lstStyle/>
                    <a:p>
                      <a:pPr algn="ctr" fontAlgn="ctr"/>
                      <a:r>
                        <a:rPr lang="en-US" sz="1000" u="none" strike="noStrike">
                          <a:effectLst/>
                        </a:rPr>
                        <a:t> </a:t>
                      </a:r>
                      <a:endParaRPr lang="en-US" sz="1000" b="0" i="0" u="none" strike="noStrike">
                        <a:solidFill>
                          <a:srgbClr val="000000"/>
                        </a:solidFill>
                        <a:effectLst/>
                        <a:latin typeface="Arial"/>
                      </a:endParaRPr>
                    </a:p>
                  </a:txBody>
                  <a:tcPr marL="6685" marR="6685" marT="6685" marB="0" anchor="ctr"/>
                </a:tc>
                <a:tc>
                  <a:txBody>
                    <a:bodyPr/>
                    <a:lstStyle/>
                    <a:p>
                      <a:pPr algn="ctr" fontAlgn="b"/>
                      <a:r>
                        <a:rPr lang="en-US" sz="1050" u="none" strike="noStrike" dirty="0">
                          <a:effectLst/>
                        </a:rPr>
                        <a:t>-24.66 to -13.15 </a:t>
                      </a:r>
                      <a:r>
                        <a:rPr lang="en-US" sz="1050" u="none" strike="noStrike" dirty="0" smtClean="0">
                          <a:effectLst/>
                        </a:rPr>
                        <a:t/>
                      </a:r>
                      <a:br>
                        <a:rPr lang="en-US" sz="1050" u="none" strike="noStrike" dirty="0" smtClean="0">
                          <a:effectLst/>
                        </a:rPr>
                      </a:br>
                      <a:r>
                        <a:rPr lang="en-US" sz="1050" u="none" strike="noStrike" dirty="0" smtClean="0">
                          <a:effectLst/>
                        </a:rPr>
                        <a:t>(</a:t>
                      </a:r>
                      <a:r>
                        <a:rPr lang="en-US" sz="1050" u="none" strike="noStrike" dirty="0">
                          <a:effectLst/>
                        </a:rPr>
                        <a:t>p = 0.0002)</a:t>
                      </a:r>
                      <a:endParaRPr lang="en-US" sz="1050" b="0" i="0" u="none" strike="noStrike" dirty="0">
                        <a:solidFill>
                          <a:srgbClr val="000000"/>
                        </a:solidFill>
                        <a:effectLst/>
                        <a:latin typeface="Calibri"/>
                      </a:endParaRPr>
                    </a:p>
                  </a:txBody>
                  <a:tcPr marL="6685" marR="6685" marT="6685" marB="0" anchor="b"/>
                </a:tc>
                <a:tc>
                  <a:txBody>
                    <a:bodyPr/>
                    <a:lstStyle/>
                    <a:p>
                      <a:pPr algn="ctr" fontAlgn="b"/>
                      <a:r>
                        <a:rPr lang="en-US" sz="1050" u="none" strike="noStrike" dirty="0">
                          <a:effectLst/>
                        </a:rPr>
                        <a:t>-14.54 to -3.34 </a:t>
                      </a:r>
                      <a:r>
                        <a:rPr lang="en-US" sz="1050" u="none" strike="noStrike" dirty="0" smtClean="0">
                          <a:effectLst/>
                        </a:rPr>
                        <a:t/>
                      </a:r>
                      <a:br>
                        <a:rPr lang="en-US" sz="1050" u="none" strike="noStrike" dirty="0" smtClean="0">
                          <a:effectLst/>
                        </a:rPr>
                      </a:br>
                      <a:r>
                        <a:rPr lang="en-US" sz="1050" u="none" strike="noStrike" dirty="0" smtClean="0">
                          <a:effectLst/>
                        </a:rPr>
                        <a:t>(</a:t>
                      </a:r>
                      <a:r>
                        <a:rPr lang="en-US" sz="1050" u="none" strike="noStrike" dirty="0">
                          <a:effectLst/>
                        </a:rPr>
                        <a:t>p = 0.0099)</a:t>
                      </a:r>
                      <a:endParaRPr lang="en-US" sz="1050" b="0" i="0" u="none" strike="noStrike" dirty="0">
                        <a:solidFill>
                          <a:srgbClr val="000000"/>
                        </a:solidFill>
                        <a:effectLst/>
                        <a:latin typeface="Calibri"/>
                      </a:endParaRPr>
                    </a:p>
                  </a:txBody>
                  <a:tcPr marL="6685" marR="6685" marT="6685" marB="0" anchor="b"/>
                </a:tc>
                <a:tc>
                  <a:txBody>
                    <a:bodyPr/>
                    <a:lstStyle/>
                    <a:p>
                      <a:pPr algn="ctr" fontAlgn="b"/>
                      <a:r>
                        <a:rPr lang="en-US" sz="1050" u="none" strike="noStrike" dirty="0">
                          <a:effectLst/>
                        </a:rPr>
                        <a:t>-10.06 to -5.72 </a:t>
                      </a:r>
                      <a:r>
                        <a:rPr lang="en-US" sz="1050" u="none" strike="noStrike" dirty="0" smtClean="0">
                          <a:effectLst/>
                        </a:rPr>
                        <a:t/>
                      </a:r>
                      <a:br>
                        <a:rPr lang="en-US" sz="1050" u="none" strike="noStrike" dirty="0" smtClean="0">
                          <a:effectLst/>
                        </a:rPr>
                      </a:br>
                      <a:r>
                        <a:rPr lang="en-US" sz="1050" u="none" strike="noStrike" dirty="0" smtClean="0">
                          <a:effectLst/>
                        </a:rPr>
                        <a:t>(</a:t>
                      </a:r>
                      <a:r>
                        <a:rPr lang="en-US" sz="1050" u="none" strike="noStrike" dirty="0">
                          <a:effectLst/>
                        </a:rPr>
                        <a:t>p &lt; 0.0001)</a:t>
                      </a:r>
                      <a:endParaRPr lang="en-US" sz="1050" b="0" i="0" u="none" strike="noStrike" dirty="0">
                        <a:solidFill>
                          <a:srgbClr val="000000"/>
                        </a:solidFill>
                        <a:effectLst/>
                        <a:latin typeface="Calibri"/>
                      </a:endParaRPr>
                    </a:p>
                  </a:txBody>
                  <a:tcPr marL="6685" marR="6685" marT="6685" marB="0" anchor="b"/>
                </a:tc>
              </a:tr>
              <a:tr h="216321">
                <a:tc>
                  <a:txBody>
                    <a:bodyPr/>
                    <a:lstStyle/>
                    <a:p>
                      <a:pPr algn="r" fontAlgn="ctr"/>
                      <a:r>
                        <a:rPr lang="en-US" sz="1000" u="none" strike="noStrike">
                          <a:effectLst/>
                        </a:rPr>
                        <a:t>No Treatment</a:t>
                      </a:r>
                      <a:endParaRPr lang="en-US" sz="1000" b="0" i="0" u="none" strike="noStrike">
                        <a:solidFill>
                          <a:srgbClr val="000000"/>
                        </a:solidFill>
                        <a:effectLst/>
                        <a:latin typeface="Arial"/>
                      </a:endParaRPr>
                    </a:p>
                  </a:txBody>
                  <a:tcPr marL="6685" marR="6685" marT="6685" marB="0" anchor="ctr"/>
                </a:tc>
                <a:tc>
                  <a:txBody>
                    <a:bodyPr/>
                    <a:lstStyle/>
                    <a:p>
                      <a:pPr algn="ctr" fontAlgn="ctr"/>
                      <a:r>
                        <a:rPr lang="en-US" sz="1000" u="none" strike="noStrike">
                          <a:effectLst/>
                        </a:rPr>
                        <a:t>8</a:t>
                      </a:r>
                      <a:endParaRPr lang="en-US" sz="1000" b="0" i="0" u="none" strike="noStrike">
                        <a:solidFill>
                          <a:srgbClr val="000000"/>
                        </a:solidFill>
                        <a:effectLst/>
                        <a:latin typeface="Arial"/>
                      </a:endParaRPr>
                    </a:p>
                  </a:txBody>
                  <a:tcPr marL="6685" marR="6685" marT="6685" marB="0" anchor="ctr"/>
                </a:tc>
                <a:tc>
                  <a:txBody>
                    <a:bodyPr/>
                    <a:lstStyle/>
                    <a:p>
                      <a:pPr algn="ctr" fontAlgn="ctr"/>
                      <a:r>
                        <a:rPr lang="en-US" sz="1000" u="none" strike="noStrike">
                          <a:effectLst/>
                        </a:rPr>
                        <a:t>20.64 ± 7.46</a:t>
                      </a:r>
                      <a:endParaRPr lang="en-US" sz="1000" b="0" i="0" u="none" strike="noStrike">
                        <a:solidFill>
                          <a:srgbClr val="000000"/>
                        </a:solidFill>
                        <a:effectLst/>
                        <a:latin typeface="Arial"/>
                      </a:endParaRPr>
                    </a:p>
                  </a:txBody>
                  <a:tcPr marL="6685" marR="6685" marT="6685" marB="0" anchor="ctr"/>
                </a:tc>
                <a:tc>
                  <a:txBody>
                    <a:bodyPr/>
                    <a:lstStyle/>
                    <a:p>
                      <a:pPr algn="ctr" fontAlgn="ctr"/>
                      <a:r>
                        <a:rPr lang="en-US" sz="1000" u="none" strike="noStrike">
                          <a:effectLst/>
                        </a:rPr>
                        <a:t>4.93 to 15.18</a:t>
                      </a:r>
                      <a:endParaRPr lang="en-US" sz="1000" b="0" i="0" u="none" strike="noStrike">
                        <a:solidFill>
                          <a:srgbClr val="000000"/>
                        </a:solidFill>
                        <a:effectLst/>
                        <a:latin typeface="Arial"/>
                      </a:endParaRPr>
                    </a:p>
                  </a:txBody>
                  <a:tcPr marL="6685" marR="6685" marT="6685" marB="0" anchor="ctr"/>
                </a:tc>
                <a:tc>
                  <a:txBody>
                    <a:bodyPr/>
                    <a:lstStyle/>
                    <a:p>
                      <a:pPr algn="ctr" fontAlgn="b"/>
                      <a:r>
                        <a:rPr lang="en-US" sz="1050" u="none" strike="noStrike" dirty="0">
                          <a:effectLst/>
                        </a:rPr>
                        <a:t>13.15 to 24.66 </a:t>
                      </a:r>
                      <a:r>
                        <a:rPr lang="en-US" sz="1050" u="none" strike="noStrike" dirty="0" smtClean="0">
                          <a:effectLst/>
                        </a:rPr>
                        <a:t/>
                      </a:r>
                      <a:br>
                        <a:rPr lang="en-US" sz="1050" u="none" strike="noStrike" dirty="0" smtClean="0">
                          <a:effectLst/>
                        </a:rPr>
                      </a:br>
                      <a:r>
                        <a:rPr lang="en-US" sz="1050" u="none" strike="noStrike" dirty="0" smtClean="0">
                          <a:effectLst/>
                        </a:rPr>
                        <a:t>(</a:t>
                      </a:r>
                      <a:r>
                        <a:rPr lang="en-US" sz="1050" u="none" strike="noStrike" dirty="0">
                          <a:effectLst/>
                        </a:rPr>
                        <a:t>p = 0.0002)</a:t>
                      </a:r>
                      <a:endParaRPr lang="en-US" sz="1050" b="0" i="0" u="none" strike="noStrike" dirty="0">
                        <a:solidFill>
                          <a:srgbClr val="000000"/>
                        </a:solidFill>
                        <a:effectLst/>
                        <a:latin typeface="Calibri"/>
                      </a:endParaRPr>
                    </a:p>
                  </a:txBody>
                  <a:tcPr marL="6685" marR="6685" marT="6685" marB="0" anchor="b"/>
                </a:tc>
                <a:tc>
                  <a:txBody>
                    <a:bodyPr/>
                    <a:lstStyle/>
                    <a:p>
                      <a:pPr algn="ctr" fontAlgn="b"/>
                      <a:r>
                        <a:rPr lang="en-US" sz="1050" u="none" strike="noStrike" dirty="0">
                          <a:effectLst/>
                        </a:rPr>
                        <a:t> </a:t>
                      </a:r>
                      <a:endParaRPr lang="en-US" sz="1050" b="0" i="0" u="none" strike="noStrike" dirty="0">
                        <a:solidFill>
                          <a:srgbClr val="000000"/>
                        </a:solidFill>
                        <a:effectLst/>
                        <a:latin typeface="Calibri"/>
                      </a:endParaRPr>
                    </a:p>
                  </a:txBody>
                  <a:tcPr marL="6685" marR="6685" marT="6685" marB="0" anchor="b"/>
                </a:tc>
                <a:tc>
                  <a:txBody>
                    <a:bodyPr/>
                    <a:lstStyle/>
                    <a:p>
                      <a:pPr algn="ctr" fontAlgn="b"/>
                      <a:r>
                        <a:rPr lang="en-US" sz="1050" u="none" strike="noStrike" dirty="0">
                          <a:effectLst/>
                        </a:rPr>
                        <a:t>2.08 to 17.85 </a:t>
                      </a:r>
                      <a:r>
                        <a:rPr lang="en-US" sz="1050" u="none" strike="noStrike" dirty="0" smtClean="0">
                          <a:effectLst/>
                        </a:rPr>
                        <a:t/>
                      </a:r>
                      <a:br>
                        <a:rPr lang="en-US" sz="1050" u="none" strike="noStrike" dirty="0" smtClean="0">
                          <a:effectLst/>
                        </a:rPr>
                      </a:br>
                      <a:r>
                        <a:rPr lang="en-US" sz="1050" u="none" strike="noStrike" dirty="0" smtClean="0">
                          <a:effectLst/>
                        </a:rPr>
                        <a:t>(</a:t>
                      </a:r>
                      <a:r>
                        <a:rPr lang="en-US" sz="1050" u="none" strike="noStrike" dirty="0">
                          <a:effectLst/>
                        </a:rPr>
                        <a:t>p =0.0170)</a:t>
                      </a:r>
                      <a:endParaRPr lang="en-US" sz="1050" b="0" i="0" u="none" strike="noStrike" dirty="0">
                        <a:solidFill>
                          <a:srgbClr val="000000"/>
                        </a:solidFill>
                        <a:effectLst/>
                        <a:latin typeface="Calibri"/>
                      </a:endParaRPr>
                    </a:p>
                  </a:txBody>
                  <a:tcPr marL="6685" marR="6685" marT="6685" marB="0" anchor="b"/>
                </a:tc>
                <a:tc>
                  <a:txBody>
                    <a:bodyPr/>
                    <a:lstStyle/>
                    <a:p>
                      <a:pPr algn="ctr" fontAlgn="b"/>
                      <a:r>
                        <a:rPr lang="en-US" sz="1050" u="none" strike="noStrike" dirty="0">
                          <a:effectLst/>
                        </a:rPr>
                        <a:t>5.05 to 16.98 </a:t>
                      </a:r>
                      <a:r>
                        <a:rPr lang="en-US" sz="1050" u="none" strike="noStrike" dirty="0" smtClean="0">
                          <a:effectLst/>
                        </a:rPr>
                        <a:t/>
                      </a:r>
                      <a:br>
                        <a:rPr lang="en-US" sz="1050" u="none" strike="noStrike" dirty="0" smtClean="0">
                          <a:effectLst/>
                        </a:rPr>
                      </a:br>
                      <a:r>
                        <a:rPr lang="en-US" sz="1050" u="none" strike="noStrike" dirty="0" smtClean="0">
                          <a:effectLst/>
                        </a:rPr>
                        <a:t>(</a:t>
                      </a:r>
                      <a:r>
                        <a:rPr lang="en-US" sz="1050" u="none" strike="noStrike" dirty="0">
                          <a:effectLst/>
                        </a:rPr>
                        <a:t>p = 0.0037)</a:t>
                      </a:r>
                      <a:endParaRPr lang="en-US" sz="1050" b="0" i="0" u="none" strike="noStrike" dirty="0">
                        <a:solidFill>
                          <a:srgbClr val="000000"/>
                        </a:solidFill>
                        <a:effectLst/>
                        <a:latin typeface="Calibri"/>
                      </a:endParaRPr>
                    </a:p>
                  </a:txBody>
                  <a:tcPr marL="6685" marR="6685" marT="6685" marB="0" anchor="b"/>
                </a:tc>
              </a:tr>
              <a:tr h="216321">
                <a:tc>
                  <a:txBody>
                    <a:bodyPr/>
                    <a:lstStyle/>
                    <a:p>
                      <a:pPr algn="r" fontAlgn="ctr"/>
                      <a:r>
                        <a:rPr lang="en-US" sz="1000" u="none" strike="noStrike">
                          <a:effectLst/>
                        </a:rPr>
                        <a:t>ROS scavenger</a:t>
                      </a:r>
                      <a:endParaRPr lang="en-US" sz="1000" b="0" i="0" u="none" strike="noStrike">
                        <a:solidFill>
                          <a:srgbClr val="000000"/>
                        </a:solidFill>
                        <a:effectLst/>
                        <a:latin typeface="Arial"/>
                      </a:endParaRPr>
                    </a:p>
                  </a:txBody>
                  <a:tcPr marL="6685" marR="6685" marT="6685" marB="0" anchor="ctr"/>
                </a:tc>
                <a:tc>
                  <a:txBody>
                    <a:bodyPr/>
                    <a:lstStyle/>
                    <a:p>
                      <a:pPr algn="ctr" fontAlgn="ctr"/>
                      <a:r>
                        <a:rPr lang="en-US" sz="1000" u="none" strike="noStrike">
                          <a:effectLst/>
                        </a:rPr>
                        <a:t>8</a:t>
                      </a:r>
                      <a:endParaRPr lang="en-US" sz="1000" b="0" i="0" u="none" strike="noStrike">
                        <a:solidFill>
                          <a:srgbClr val="000000"/>
                        </a:solidFill>
                        <a:effectLst/>
                        <a:latin typeface="Arial"/>
                      </a:endParaRPr>
                    </a:p>
                  </a:txBody>
                  <a:tcPr marL="6685" marR="6685" marT="6685" marB="0" anchor="ctr"/>
                </a:tc>
                <a:tc>
                  <a:txBody>
                    <a:bodyPr/>
                    <a:lstStyle/>
                    <a:p>
                      <a:pPr algn="ctr" fontAlgn="ctr"/>
                      <a:r>
                        <a:rPr lang="en-US" sz="1000" u="none" strike="noStrike">
                          <a:effectLst/>
                        </a:rPr>
                        <a:t>10.68 ± 7.25</a:t>
                      </a:r>
                      <a:endParaRPr lang="en-US" sz="1000" b="0" i="0" u="none" strike="noStrike">
                        <a:solidFill>
                          <a:srgbClr val="000000"/>
                        </a:solidFill>
                        <a:effectLst/>
                        <a:latin typeface="Arial"/>
                      </a:endParaRPr>
                    </a:p>
                  </a:txBody>
                  <a:tcPr marL="6685" marR="6685" marT="6685" marB="0" anchor="ctr"/>
                </a:tc>
                <a:tc>
                  <a:txBody>
                    <a:bodyPr/>
                    <a:lstStyle/>
                    <a:p>
                      <a:pPr algn="ctr" fontAlgn="ctr"/>
                      <a:r>
                        <a:rPr lang="en-US" sz="1000" u="none" strike="noStrike">
                          <a:effectLst/>
                        </a:rPr>
                        <a:t>4.79 to 14.75</a:t>
                      </a:r>
                      <a:endParaRPr lang="en-US" sz="1000" b="0" i="0" u="none" strike="noStrike">
                        <a:solidFill>
                          <a:srgbClr val="000000"/>
                        </a:solidFill>
                        <a:effectLst/>
                        <a:latin typeface="Arial"/>
                      </a:endParaRPr>
                    </a:p>
                  </a:txBody>
                  <a:tcPr marL="6685" marR="6685" marT="6685" marB="0" anchor="ctr"/>
                </a:tc>
                <a:tc>
                  <a:txBody>
                    <a:bodyPr/>
                    <a:lstStyle/>
                    <a:p>
                      <a:pPr algn="ctr" fontAlgn="b"/>
                      <a:r>
                        <a:rPr lang="en-US" sz="1050" u="none" strike="noStrike" dirty="0">
                          <a:effectLst/>
                        </a:rPr>
                        <a:t>3.34 to 14.54 </a:t>
                      </a:r>
                      <a:r>
                        <a:rPr lang="en-US" sz="1050" u="none" strike="noStrike" dirty="0" smtClean="0">
                          <a:effectLst/>
                        </a:rPr>
                        <a:t/>
                      </a:r>
                      <a:br>
                        <a:rPr lang="en-US" sz="1050" u="none" strike="noStrike" dirty="0" smtClean="0">
                          <a:effectLst/>
                        </a:rPr>
                      </a:br>
                      <a:r>
                        <a:rPr lang="en-US" sz="1050" u="none" strike="noStrike" dirty="0" smtClean="0">
                          <a:effectLst/>
                        </a:rPr>
                        <a:t>(</a:t>
                      </a:r>
                      <a:r>
                        <a:rPr lang="en-US" sz="1050" u="none" strike="noStrike" dirty="0">
                          <a:effectLst/>
                        </a:rPr>
                        <a:t>p = 0.0099)</a:t>
                      </a:r>
                      <a:endParaRPr lang="en-US" sz="1050" b="0" i="0" u="none" strike="noStrike" dirty="0">
                        <a:solidFill>
                          <a:srgbClr val="000000"/>
                        </a:solidFill>
                        <a:effectLst/>
                        <a:latin typeface="Calibri"/>
                      </a:endParaRPr>
                    </a:p>
                  </a:txBody>
                  <a:tcPr marL="6685" marR="6685" marT="6685" marB="0" anchor="b"/>
                </a:tc>
                <a:tc>
                  <a:txBody>
                    <a:bodyPr/>
                    <a:lstStyle/>
                    <a:p>
                      <a:pPr algn="ctr" fontAlgn="b"/>
                      <a:r>
                        <a:rPr lang="en-US" sz="1050" u="none" strike="noStrike" dirty="0">
                          <a:effectLst/>
                        </a:rPr>
                        <a:t>-2.08 to -17.85 </a:t>
                      </a:r>
                      <a:r>
                        <a:rPr lang="en-US" sz="1050" u="none" strike="noStrike" dirty="0" smtClean="0">
                          <a:effectLst/>
                        </a:rPr>
                        <a:t/>
                      </a:r>
                      <a:br>
                        <a:rPr lang="en-US" sz="1050" u="none" strike="noStrike" dirty="0" smtClean="0">
                          <a:effectLst/>
                        </a:rPr>
                      </a:br>
                      <a:r>
                        <a:rPr lang="en-US" sz="1050" u="none" strike="noStrike" dirty="0" smtClean="0">
                          <a:effectLst/>
                        </a:rPr>
                        <a:t>(</a:t>
                      </a:r>
                      <a:r>
                        <a:rPr lang="en-US" sz="1050" u="none" strike="noStrike" dirty="0">
                          <a:effectLst/>
                        </a:rPr>
                        <a:t>p =0.0170)</a:t>
                      </a:r>
                      <a:endParaRPr lang="en-US" sz="1050" b="0" i="0" u="none" strike="noStrike" dirty="0">
                        <a:solidFill>
                          <a:srgbClr val="000000"/>
                        </a:solidFill>
                        <a:effectLst/>
                        <a:latin typeface="Calibri"/>
                      </a:endParaRPr>
                    </a:p>
                  </a:txBody>
                  <a:tcPr marL="6685" marR="6685" marT="6685" marB="0" anchor="b"/>
                </a:tc>
                <a:tc>
                  <a:txBody>
                    <a:bodyPr/>
                    <a:lstStyle/>
                    <a:p>
                      <a:pPr algn="ctr" fontAlgn="b"/>
                      <a:r>
                        <a:rPr lang="en-US" sz="1050" u="none" strike="noStrike" dirty="0">
                          <a:effectLst/>
                        </a:rPr>
                        <a:t> </a:t>
                      </a:r>
                      <a:endParaRPr lang="en-US" sz="1050" b="0" i="0" u="none" strike="noStrike" dirty="0">
                        <a:solidFill>
                          <a:srgbClr val="000000"/>
                        </a:solidFill>
                        <a:effectLst/>
                        <a:latin typeface="Calibri"/>
                      </a:endParaRPr>
                    </a:p>
                  </a:txBody>
                  <a:tcPr marL="6685" marR="6685" marT="6685" marB="0" anchor="b"/>
                </a:tc>
                <a:tc>
                  <a:txBody>
                    <a:bodyPr/>
                    <a:lstStyle/>
                    <a:p>
                      <a:pPr algn="ctr" fontAlgn="b"/>
                      <a:r>
                        <a:rPr lang="en-US" sz="1050" u="none" strike="noStrike" dirty="0">
                          <a:effectLst/>
                        </a:rPr>
                        <a:t>-4.76 to 6.86 </a:t>
                      </a:r>
                      <a:r>
                        <a:rPr lang="en-US" sz="1050" u="none" strike="noStrike" dirty="0" smtClean="0">
                          <a:effectLst/>
                        </a:rPr>
                        <a:t/>
                      </a:r>
                      <a:br>
                        <a:rPr lang="en-US" sz="1050" u="none" strike="noStrike" dirty="0" smtClean="0">
                          <a:effectLst/>
                        </a:rPr>
                      </a:br>
                      <a:r>
                        <a:rPr lang="en-US" sz="1050" u="none" strike="noStrike" dirty="0" smtClean="0">
                          <a:effectLst/>
                        </a:rPr>
                        <a:t>(</a:t>
                      </a:r>
                      <a:r>
                        <a:rPr lang="en-US" sz="1050" u="none" strike="noStrike" dirty="0">
                          <a:effectLst/>
                        </a:rPr>
                        <a:t>p = 0.7078)</a:t>
                      </a:r>
                      <a:endParaRPr lang="en-US" sz="1050" b="0" i="0" u="none" strike="noStrike" dirty="0">
                        <a:solidFill>
                          <a:srgbClr val="000000"/>
                        </a:solidFill>
                        <a:effectLst/>
                        <a:latin typeface="Calibri"/>
                      </a:endParaRPr>
                    </a:p>
                  </a:txBody>
                  <a:tcPr marL="6685" marR="6685" marT="6685" marB="0" anchor="b"/>
                </a:tc>
              </a:tr>
              <a:tr h="216321">
                <a:tc>
                  <a:txBody>
                    <a:bodyPr/>
                    <a:lstStyle/>
                    <a:p>
                      <a:pPr algn="r" fontAlgn="ctr"/>
                      <a:r>
                        <a:rPr lang="en-US" sz="1000" u="none" strike="noStrike">
                          <a:effectLst/>
                        </a:rPr>
                        <a:t>ROS scavenger + Delivery Vehicle</a:t>
                      </a:r>
                      <a:endParaRPr lang="en-US" sz="1000" b="0" i="0" u="none" strike="noStrike">
                        <a:solidFill>
                          <a:srgbClr val="000000"/>
                        </a:solidFill>
                        <a:effectLst/>
                        <a:latin typeface="Arial"/>
                      </a:endParaRPr>
                    </a:p>
                  </a:txBody>
                  <a:tcPr marL="6685" marR="6685" marT="6685" marB="0" anchor="ctr"/>
                </a:tc>
                <a:tc>
                  <a:txBody>
                    <a:bodyPr/>
                    <a:lstStyle/>
                    <a:p>
                      <a:pPr algn="ctr" fontAlgn="ctr"/>
                      <a:r>
                        <a:rPr lang="en-US" sz="1000" u="none" strike="noStrike">
                          <a:effectLst/>
                        </a:rPr>
                        <a:t>8</a:t>
                      </a:r>
                      <a:endParaRPr lang="en-US" sz="1000" b="0" i="0" u="none" strike="noStrike">
                        <a:solidFill>
                          <a:srgbClr val="000000"/>
                        </a:solidFill>
                        <a:effectLst/>
                        <a:latin typeface="Arial"/>
                      </a:endParaRPr>
                    </a:p>
                  </a:txBody>
                  <a:tcPr marL="6685" marR="6685" marT="6685" marB="0" anchor="ctr"/>
                </a:tc>
                <a:tc>
                  <a:txBody>
                    <a:bodyPr/>
                    <a:lstStyle/>
                    <a:p>
                      <a:pPr algn="ctr" fontAlgn="ctr"/>
                      <a:r>
                        <a:rPr lang="en-US" sz="1000" u="none" strike="noStrike">
                          <a:effectLst/>
                        </a:rPr>
                        <a:t>9.63  ± 2.50</a:t>
                      </a:r>
                      <a:endParaRPr lang="en-US" sz="1000" b="0" i="0" u="none" strike="noStrike">
                        <a:solidFill>
                          <a:srgbClr val="000000"/>
                        </a:solidFill>
                        <a:effectLst/>
                        <a:latin typeface="Arial"/>
                      </a:endParaRPr>
                    </a:p>
                  </a:txBody>
                  <a:tcPr marL="6685" marR="6685" marT="6685" marB="0" anchor="ctr"/>
                </a:tc>
                <a:tc>
                  <a:txBody>
                    <a:bodyPr/>
                    <a:lstStyle/>
                    <a:p>
                      <a:pPr algn="ctr" fontAlgn="ctr"/>
                      <a:r>
                        <a:rPr lang="en-US" sz="1000" u="none" strike="noStrike">
                          <a:effectLst/>
                        </a:rPr>
                        <a:t>1.65 to 5.09</a:t>
                      </a:r>
                      <a:endParaRPr lang="en-US" sz="1000" b="0" i="0" u="none" strike="noStrike">
                        <a:solidFill>
                          <a:srgbClr val="000000"/>
                        </a:solidFill>
                        <a:effectLst/>
                        <a:latin typeface="Arial"/>
                      </a:endParaRPr>
                    </a:p>
                  </a:txBody>
                  <a:tcPr marL="6685" marR="6685" marT="6685" marB="0" anchor="ctr"/>
                </a:tc>
                <a:tc>
                  <a:txBody>
                    <a:bodyPr/>
                    <a:lstStyle/>
                    <a:p>
                      <a:pPr algn="ctr" fontAlgn="b"/>
                      <a:r>
                        <a:rPr lang="en-US" sz="1050" u="none" strike="noStrike" dirty="0">
                          <a:effectLst/>
                        </a:rPr>
                        <a:t>5.72 to 10.06 </a:t>
                      </a:r>
                      <a:r>
                        <a:rPr lang="en-US" sz="1050" u="none" strike="noStrike" dirty="0" smtClean="0">
                          <a:effectLst/>
                        </a:rPr>
                        <a:t/>
                      </a:r>
                      <a:br>
                        <a:rPr lang="en-US" sz="1050" u="none" strike="noStrike" dirty="0" smtClean="0">
                          <a:effectLst/>
                        </a:rPr>
                      </a:br>
                      <a:r>
                        <a:rPr lang="en-US" sz="1050" u="none" strike="noStrike" dirty="0" smtClean="0">
                          <a:effectLst/>
                        </a:rPr>
                        <a:t>(</a:t>
                      </a:r>
                      <a:r>
                        <a:rPr lang="en-US" sz="1050" u="none" strike="noStrike" dirty="0">
                          <a:effectLst/>
                        </a:rPr>
                        <a:t>p &lt; 0.0001)</a:t>
                      </a:r>
                      <a:endParaRPr lang="en-US" sz="1050" b="0" i="0" u="none" strike="noStrike" dirty="0">
                        <a:solidFill>
                          <a:srgbClr val="000000"/>
                        </a:solidFill>
                        <a:effectLst/>
                        <a:latin typeface="Calibri"/>
                      </a:endParaRPr>
                    </a:p>
                  </a:txBody>
                  <a:tcPr marL="6685" marR="6685" marT="6685" marB="0" anchor="b"/>
                </a:tc>
                <a:tc>
                  <a:txBody>
                    <a:bodyPr/>
                    <a:lstStyle/>
                    <a:p>
                      <a:pPr algn="ctr" fontAlgn="b"/>
                      <a:r>
                        <a:rPr lang="en-US" sz="1050" u="none" strike="noStrike" dirty="0">
                          <a:effectLst/>
                        </a:rPr>
                        <a:t>-5.05 to -16.98 </a:t>
                      </a:r>
                      <a:r>
                        <a:rPr lang="en-US" sz="1050" u="none" strike="noStrike" dirty="0" smtClean="0">
                          <a:effectLst/>
                        </a:rPr>
                        <a:t/>
                      </a:r>
                      <a:br>
                        <a:rPr lang="en-US" sz="1050" u="none" strike="noStrike" dirty="0" smtClean="0">
                          <a:effectLst/>
                        </a:rPr>
                      </a:br>
                      <a:r>
                        <a:rPr lang="en-US" sz="1050" u="none" strike="noStrike" dirty="0" smtClean="0">
                          <a:effectLst/>
                        </a:rPr>
                        <a:t>(</a:t>
                      </a:r>
                      <a:r>
                        <a:rPr lang="en-US" sz="1050" u="none" strike="noStrike" dirty="0">
                          <a:effectLst/>
                        </a:rPr>
                        <a:t>p =0.0037)</a:t>
                      </a:r>
                      <a:endParaRPr lang="en-US" sz="1050" b="0" i="0" u="none" strike="noStrike" dirty="0">
                        <a:solidFill>
                          <a:srgbClr val="000000"/>
                        </a:solidFill>
                        <a:effectLst/>
                        <a:latin typeface="Calibri"/>
                      </a:endParaRPr>
                    </a:p>
                  </a:txBody>
                  <a:tcPr marL="6685" marR="6685" marT="6685" marB="0" anchor="b"/>
                </a:tc>
                <a:tc>
                  <a:txBody>
                    <a:bodyPr/>
                    <a:lstStyle/>
                    <a:p>
                      <a:pPr algn="ctr" fontAlgn="b"/>
                      <a:r>
                        <a:rPr lang="en-US" sz="1050" u="none" strike="noStrike" dirty="0">
                          <a:effectLst/>
                        </a:rPr>
                        <a:t>-6.86 to 4.76 </a:t>
                      </a:r>
                      <a:r>
                        <a:rPr lang="en-US" sz="1050" u="none" strike="noStrike" dirty="0" smtClean="0">
                          <a:effectLst/>
                        </a:rPr>
                        <a:t/>
                      </a:r>
                      <a:br>
                        <a:rPr lang="en-US" sz="1050" u="none" strike="noStrike" dirty="0" smtClean="0">
                          <a:effectLst/>
                        </a:rPr>
                      </a:br>
                      <a:r>
                        <a:rPr lang="en-US" sz="1050" u="none" strike="noStrike" dirty="0" smtClean="0">
                          <a:effectLst/>
                        </a:rPr>
                        <a:t>(</a:t>
                      </a:r>
                      <a:r>
                        <a:rPr lang="en-US" sz="1050" u="none" strike="noStrike" dirty="0">
                          <a:effectLst/>
                        </a:rPr>
                        <a:t>p =0.7078)</a:t>
                      </a:r>
                      <a:endParaRPr lang="en-US" sz="1050" b="0" i="0" u="none" strike="noStrike" dirty="0">
                        <a:solidFill>
                          <a:srgbClr val="000000"/>
                        </a:solidFill>
                        <a:effectLst/>
                        <a:latin typeface="Calibri"/>
                      </a:endParaRPr>
                    </a:p>
                  </a:txBody>
                  <a:tcPr marL="6685" marR="6685" marT="6685" marB="0" anchor="b"/>
                </a:tc>
                <a:tc>
                  <a:txBody>
                    <a:bodyPr/>
                    <a:lstStyle/>
                    <a:p>
                      <a:pPr algn="ctr" fontAlgn="b"/>
                      <a:r>
                        <a:rPr lang="en-US" sz="1050" u="none" strike="noStrike" dirty="0">
                          <a:effectLst/>
                        </a:rPr>
                        <a:t> </a:t>
                      </a:r>
                      <a:endParaRPr lang="en-US" sz="1050" b="0" i="0" u="none" strike="noStrike" dirty="0">
                        <a:solidFill>
                          <a:srgbClr val="000000"/>
                        </a:solidFill>
                        <a:effectLst/>
                        <a:latin typeface="Calibri"/>
                      </a:endParaRPr>
                    </a:p>
                  </a:txBody>
                  <a:tcPr marL="6685" marR="6685" marT="6685" marB="0" anchor="b"/>
                </a:tc>
              </a:tr>
            </a:tbl>
          </a:graphicData>
        </a:graphic>
      </p:graphicFrame>
    </p:spTree>
    <p:extLst>
      <p:ext uri="{BB962C8B-B14F-4D97-AF65-F5344CB8AC3E}">
        <p14:creationId xmlns:p14="http://schemas.microsoft.com/office/powerpoint/2010/main" val="11173209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Carlos’s Experiment</a:t>
            </a:r>
            <a:endParaRPr lang="en-US" dirty="0"/>
          </a:p>
        </p:txBody>
      </p:sp>
      <p:sp>
        <p:nvSpPr>
          <p:cNvPr id="3" name="Content Placeholder 2"/>
          <p:cNvSpPr>
            <a:spLocks noGrp="1"/>
          </p:cNvSpPr>
          <p:nvPr>
            <p:ph idx="1"/>
          </p:nvPr>
        </p:nvSpPr>
        <p:spPr>
          <a:xfrm>
            <a:off x="5562600" y="1676400"/>
            <a:ext cx="3429000" cy="4525963"/>
          </a:xfrm>
        </p:spPr>
        <p:txBody>
          <a:bodyPr>
            <a:normAutofit fontScale="70000" lnSpcReduction="20000"/>
          </a:bodyPr>
          <a:lstStyle/>
          <a:p>
            <a:pPr marL="0" indent="0">
              <a:buNone/>
            </a:pPr>
            <a:r>
              <a:rPr lang="en-US" i="1" dirty="0" smtClean="0"/>
              <a:t>Carlos exposes chondrocytes to varying concentrations of an potential OA initiator, then measures the production of interleukin-1 in the media.  To analyze this experiment, Carlos runs a 1-way ANOVA, but…</a:t>
            </a:r>
          </a:p>
          <a:p>
            <a:pPr marL="0" indent="0">
              <a:buNone/>
            </a:pPr>
            <a:endParaRPr lang="en-US" i="1" dirty="0"/>
          </a:p>
          <a:p>
            <a:pPr marL="0" indent="0">
              <a:buNone/>
            </a:pPr>
            <a:r>
              <a:rPr lang="en-US" i="1" dirty="0" smtClean="0"/>
              <a:t>Should Carlos be concerned about the increasing amount of variation in his groups? If so, how might Carlos handle this issue in his analysis?</a:t>
            </a:r>
            <a:endParaRPr lang="en-US" i="1" dirty="0"/>
          </a:p>
        </p:txBody>
      </p:sp>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1790700"/>
            <a:ext cx="533400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0063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Carlos’s Experiment</a:t>
            </a:r>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981200"/>
            <a:ext cx="480060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5029200" y="1646237"/>
            <a:ext cx="3886200" cy="4525963"/>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i="1" dirty="0" smtClean="0"/>
              <a:t>Carlos conducts another experiment, where he exposes chondrocytes to varying concentrations of a different potential OA initiator, then measures the production of interleukin-1 in the media.  To analyze this experiment, Carlos runs a 1-way ANOVA, but…</a:t>
            </a:r>
          </a:p>
          <a:p>
            <a:pPr marL="0" indent="0">
              <a:buFont typeface="Arial" panose="020B0604020202020204" pitchFamily="34" charset="0"/>
              <a:buNone/>
            </a:pPr>
            <a:endParaRPr lang="en-US" i="1" dirty="0" smtClean="0"/>
          </a:p>
          <a:p>
            <a:pPr marL="0" indent="0">
              <a:buFont typeface="Arial" panose="020B0604020202020204" pitchFamily="34" charset="0"/>
              <a:buNone/>
            </a:pPr>
            <a:r>
              <a:rPr lang="en-US" i="1" dirty="0" smtClean="0"/>
              <a:t>Should Carlos be concerned about the increasing amount of variation in his groups? What about the lack of normality in his data? How might Carlos handle these issues in his analysis?</a:t>
            </a:r>
            <a:endParaRPr lang="en-US" i="1" dirty="0"/>
          </a:p>
        </p:txBody>
      </p:sp>
    </p:spTree>
    <p:extLst>
      <p:ext uri="{BB962C8B-B14F-4D97-AF65-F5344CB8AC3E}">
        <p14:creationId xmlns:p14="http://schemas.microsoft.com/office/powerpoint/2010/main" val="25358884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Carlos’s Experiment</a:t>
            </a:r>
          </a:p>
        </p:txBody>
      </p:sp>
      <p:pic>
        <p:nvPicPr>
          <p:cNvPr id="12293"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150" y="1219200"/>
            <a:ext cx="8794318"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noGrp="1"/>
          </p:cNvSpPr>
          <p:nvPr>
            <p:ph idx="1"/>
          </p:nvPr>
        </p:nvSpPr>
        <p:spPr>
          <a:xfrm>
            <a:off x="228600" y="4495800"/>
            <a:ext cx="8686800" cy="228600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i="1" dirty="0" smtClean="0"/>
              <a:t>Carlos conducts another experiment, where he exposes chondrocytes to a potential initiator of OA then measures concentrations over time.  The different color lines represent chondrocyte cultures from different animals.  To analyze this experiment, Carlos runs a 1-way ANOVA, but…</a:t>
            </a:r>
          </a:p>
          <a:p>
            <a:pPr marL="0" indent="0">
              <a:buFont typeface="Arial" panose="020B0604020202020204" pitchFamily="34" charset="0"/>
              <a:buNone/>
            </a:pPr>
            <a:endParaRPr lang="en-US" i="1" dirty="0" smtClean="0"/>
          </a:p>
          <a:p>
            <a:pPr marL="0" indent="0">
              <a:buFont typeface="Arial" panose="020B0604020202020204" pitchFamily="34" charset="0"/>
              <a:buNone/>
            </a:pPr>
            <a:r>
              <a:rPr lang="en-US" i="1" dirty="0" smtClean="0"/>
              <a:t>Should Carlos consider inter-animal variation?  And </a:t>
            </a:r>
            <a:r>
              <a:rPr lang="en-US" i="1" dirty="0" smtClean="0"/>
              <a:t>what</a:t>
            </a:r>
            <a:br>
              <a:rPr lang="en-US" i="1" dirty="0" smtClean="0"/>
            </a:br>
            <a:r>
              <a:rPr lang="en-US" i="1" dirty="0" smtClean="0"/>
              <a:t>options </a:t>
            </a:r>
            <a:r>
              <a:rPr lang="en-US" i="1" dirty="0" smtClean="0"/>
              <a:t>does he have available to consider </a:t>
            </a:r>
            <a:r>
              <a:rPr lang="en-US" i="1" dirty="0" smtClean="0"/>
              <a:t>inter-animals</a:t>
            </a:r>
            <a:br>
              <a:rPr lang="en-US" i="1" dirty="0" smtClean="0"/>
            </a:br>
            <a:r>
              <a:rPr lang="en-US" i="1" dirty="0" smtClean="0"/>
              <a:t>variability</a:t>
            </a:r>
            <a:r>
              <a:rPr lang="en-US" i="1" dirty="0" smtClean="0"/>
              <a:t>?</a:t>
            </a:r>
            <a:endParaRPr lang="en-US" i="1" dirty="0"/>
          </a:p>
        </p:txBody>
      </p:sp>
      <p:sp>
        <p:nvSpPr>
          <p:cNvPr id="3" name="Rectangle 2"/>
          <p:cNvSpPr/>
          <p:nvPr/>
        </p:nvSpPr>
        <p:spPr>
          <a:xfrm>
            <a:off x="1447800" y="3733800"/>
            <a:ext cx="3048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826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Opening </a:t>
            </a:r>
            <a:r>
              <a:rPr lang="en-US" dirty="0" smtClean="0"/>
              <a:t>Questions for the Panel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What’s the more common pitfalls in statistical analysis, in your experience?</a:t>
            </a:r>
          </a:p>
          <a:p>
            <a:endParaRPr lang="en-US" dirty="0" smtClean="0"/>
          </a:p>
          <a:p>
            <a:pPr marL="971550" lvl="1" indent="-514350">
              <a:buFont typeface="+mj-lt"/>
              <a:buAutoNum type="arabicPeriod"/>
            </a:pPr>
            <a:r>
              <a:rPr lang="en-US" dirty="0" smtClean="0"/>
              <a:t>Sticking strictly to the original statistical design when there was still ‘meat on the bone’</a:t>
            </a:r>
          </a:p>
          <a:p>
            <a:pPr marL="457200" lvl="1" indent="0">
              <a:buNone/>
            </a:pPr>
            <a:endParaRPr lang="en-US" dirty="0" smtClean="0"/>
          </a:p>
          <a:p>
            <a:pPr marL="457200" lvl="1" indent="0">
              <a:buNone/>
            </a:pPr>
            <a:r>
              <a:rPr lang="en-US" dirty="0" smtClean="0"/>
              <a:t>Or</a:t>
            </a:r>
          </a:p>
          <a:p>
            <a:pPr lvl="1"/>
            <a:endParaRPr lang="en-US" dirty="0" smtClean="0"/>
          </a:p>
          <a:p>
            <a:pPr marL="971550" lvl="1" indent="-514350">
              <a:buFont typeface="+mj-lt"/>
              <a:buAutoNum type="arabicPeriod" startAt="2"/>
            </a:pPr>
            <a:r>
              <a:rPr lang="en-US" dirty="0" smtClean="0"/>
              <a:t>Overanalyzing the data and tweaking the statistics to the point </a:t>
            </a:r>
            <a:r>
              <a:rPr lang="en-US" dirty="0" smtClean="0"/>
              <a:t>where </a:t>
            </a:r>
            <a:r>
              <a:rPr lang="en-US" dirty="0" smtClean="0"/>
              <a:t>the analysis is meaningless</a:t>
            </a:r>
          </a:p>
          <a:p>
            <a:pPr lvl="1"/>
            <a:endParaRPr lang="en-US" dirty="0" smtClean="0"/>
          </a:p>
        </p:txBody>
      </p:sp>
    </p:spTree>
    <p:extLst>
      <p:ext uri="{BB962C8B-B14F-4D97-AF65-F5344CB8AC3E}">
        <p14:creationId xmlns:p14="http://schemas.microsoft.com/office/powerpoint/2010/main" val="380375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Opening </a:t>
            </a:r>
            <a:r>
              <a:rPr lang="en-US" dirty="0" smtClean="0"/>
              <a:t>Questions for the Panel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What’s the more common pitfalls in statistical analysis, in your experience?</a:t>
            </a:r>
          </a:p>
          <a:p>
            <a:endParaRPr lang="en-US" dirty="0" smtClean="0"/>
          </a:p>
          <a:p>
            <a:pPr marL="971550" lvl="1" indent="-514350">
              <a:buFont typeface="+mj-lt"/>
              <a:buAutoNum type="arabicPeriod"/>
            </a:pPr>
            <a:r>
              <a:rPr lang="en-US" dirty="0" smtClean="0"/>
              <a:t>Underpowered experimental designs that stretch the statistical theory beyond its original intent.</a:t>
            </a:r>
          </a:p>
          <a:p>
            <a:pPr marL="457200" lvl="1" indent="0">
              <a:buNone/>
            </a:pPr>
            <a:endParaRPr lang="en-US" dirty="0" smtClean="0"/>
          </a:p>
          <a:p>
            <a:pPr marL="457200" lvl="1" indent="0">
              <a:buNone/>
            </a:pPr>
            <a:r>
              <a:rPr lang="en-US" dirty="0" smtClean="0"/>
              <a:t>Or</a:t>
            </a:r>
          </a:p>
          <a:p>
            <a:pPr lvl="1"/>
            <a:endParaRPr lang="en-US" dirty="0" smtClean="0"/>
          </a:p>
          <a:p>
            <a:pPr marL="971550" lvl="1" indent="-514350">
              <a:buFont typeface="+mj-lt"/>
              <a:buAutoNum type="arabicPeriod" startAt="2"/>
            </a:pPr>
            <a:r>
              <a:rPr lang="en-US" dirty="0" smtClean="0"/>
              <a:t>Failure to identify statistical difference because the wrong statistical tests were employed.</a:t>
            </a:r>
          </a:p>
          <a:p>
            <a:pPr lvl="1"/>
            <a:endParaRPr lang="en-US" dirty="0" smtClean="0"/>
          </a:p>
        </p:txBody>
      </p:sp>
    </p:spTree>
    <p:extLst>
      <p:ext uri="{BB962C8B-B14F-4D97-AF65-F5344CB8AC3E}">
        <p14:creationId xmlns:p14="http://schemas.microsoft.com/office/powerpoint/2010/main" val="1717296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for the Workshop</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Today, we’ll present a number of case-studies and let our panel offer suggestions on how to handle these common issues in statistical analysis and presentation.</a:t>
            </a:r>
          </a:p>
          <a:p>
            <a:endParaRPr lang="en-US" dirty="0" smtClean="0"/>
          </a:p>
          <a:p>
            <a:r>
              <a:rPr lang="en-US" dirty="0" smtClean="0"/>
              <a:t>Note for the audience:</a:t>
            </a:r>
          </a:p>
          <a:p>
            <a:pPr lvl="1"/>
            <a:r>
              <a:rPr lang="en-US" dirty="0" smtClean="0"/>
              <a:t>The examples included in this presentation are 100% fictional and were generated for the purposes of this workshop.  </a:t>
            </a:r>
            <a:endParaRPr lang="en-US" dirty="0"/>
          </a:p>
          <a:p>
            <a:pPr lvl="1"/>
            <a:r>
              <a:rPr lang="en-US" dirty="0" smtClean="0"/>
              <a:t>The slides for the workshop are available at</a:t>
            </a:r>
          </a:p>
          <a:p>
            <a:pPr lvl="2"/>
            <a:r>
              <a:rPr lang="en-US" dirty="0" smtClean="0"/>
              <a:t>www.oarsi.org\.......</a:t>
            </a:r>
          </a:p>
          <a:p>
            <a:pPr lvl="2"/>
            <a:r>
              <a:rPr lang="en-US" dirty="0" smtClean="0"/>
              <a:t>http</a:t>
            </a:r>
            <a:r>
              <a:rPr lang="en-US" dirty="0"/>
              <a:t>://</a:t>
            </a:r>
            <a:r>
              <a:rPr lang="en-US" dirty="0" smtClean="0"/>
              <a:t>bme.ufl.edu/labs/allen/resources.html</a:t>
            </a:r>
          </a:p>
        </p:txBody>
      </p:sp>
    </p:spTree>
    <p:extLst>
      <p:ext uri="{BB962C8B-B14F-4D97-AF65-F5344CB8AC3E}">
        <p14:creationId xmlns:p14="http://schemas.microsoft.com/office/powerpoint/2010/main" val="1048980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2130425"/>
            <a:ext cx="8686800" cy="1470025"/>
          </a:xfrm>
        </p:spPr>
        <p:txBody>
          <a:bodyPr/>
          <a:lstStyle/>
          <a:p>
            <a:r>
              <a:rPr lang="en-US" dirty="0" smtClean="0"/>
              <a:t>Statistical Independence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29604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4421</TotalTime>
  <Words>3412</Words>
  <Application>Microsoft Office PowerPoint</Application>
  <PresentationFormat>On-screen Show (4:3)</PresentationFormat>
  <Paragraphs>380</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OARSI Preconference Workshop on Statistical Analysis</vt:lpstr>
      <vt:lpstr>Introduction and Thanks to Our Panel</vt:lpstr>
      <vt:lpstr>Introduction and Thanks to Our Panel</vt:lpstr>
      <vt:lpstr>Introduction and Thanks to Our Panel</vt:lpstr>
      <vt:lpstr>Opening Questions for the Panel</vt:lpstr>
      <vt:lpstr>Opening Questions for the Panel</vt:lpstr>
      <vt:lpstr>Opening Questions for the Panel</vt:lpstr>
      <vt:lpstr>Format for the Workshop</vt:lpstr>
      <vt:lpstr>Statistical Independence</vt:lpstr>
      <vt:lpstr>Colin’s Experiment</vt:lpstr>
      <vt:lpstr>Ahmed’s Experiment</vt:lpstr>
      <vt:lpstr>Ahmed’s Experiment</vt:lpstr>
      <vt:lpstr>Summer’s Experiment</vt:lpstr>
      <vt:lpstr>P-value Hacking and Multiplicity</vt:lpstr>
      <vt:lpstr>What is P-value Hacking?</vt:lpstr>
      <vt:lpstr>Joshua’s Experiment</vt:lpstr>
      <vt:lpstr>Joshua’s Experiment</vt:lpstr>
      <vt:lpstr>P-values vs. Effect Sizes</vt:lpstr>
      <vt:lpstr>Juliana’s Experiment</vt:lpstr>
      <vt:lpstr>Juliana’s Experiment</vt:lpstr>
      <vt:lpstr>Juliana’s Experiment</vt:lpstr>
      <vt:lpstr>Juliana’s Experiment</vt:lpstr>
      <vt:lpstr>Juliana’s Experiment</vt:lpstr>
      <vt:lpstr>Juliana’s Experiment</vt:lpstr>
      <vt:lpstr>Juliana’s Experiment</vt:lpstr>
      <vt:lpstr>The Eyeball Test vs.  The Statistical Test</vt:lpstr>
      <vt:lpstr>Jimmy’s Experiment</vt:lpstr>
      <vt:lpstr>Jimmy’s Experiment</vt:lpstr>
      <vt:lpstr>Is the plot of the data misleading?</vt:lpstr>
      <vt:lpstr>Question for the panel</vt:lpstr>
      <vt:lpstr>Violating the Assumptions of an ANOVA</vt:lpstr>
      <vt:lpstr>Claudette’s Experiment</vt:lpstr>
      <vt:lpstr>Claudette’s Experiment</vt:lpstr>
      <vt:lpstr>Claudette’s Experiment</vt:lpstr>
      <vt:lpstr>Ordinal Data</vt:lpstr>
      <vt:lpstr>Maggie’s Experiment</vt:lpstr>
      <vt:lpstr>Hans’s Experiment</vt:lpstr>
      <vt:lpstr>What to do about “Outliers”? And, when are outliers really outliers?</vt:lpstr>
      <vt:lpstr>Charlotte’s Experiment</vt:lpstr>
      <vt:lpstr>Charlotte’s Experiment</vt:lpstr>
      <vt:lpstr>Charlotte’s Experiment</vt:lpstr>
      <vt:lpstr>P-values vs. Effect Sizes</vt:lpstr>
      <vt:lpstr>Claire’s Experiment</vt:lpstr>
      <vt:lpstr>PowerPoint Presentation</vt:lpstr>
      <vt:lpstr>Claire’s Experiment</vt:lpstr>
      <vt:lpstr>Claire’s Experiment</vt:lpstr>
      <vt:lpstr>Lin’s Experiment</vt:lpstr>
      <vt:lpstr>Lin’s Experiment</vt:lpstr>
      <vt:lpstr>Lin’s Experiment</vt:lpstr>
      <vt:lpstr>Yuki’s Experiment</vt:lpstr>
      <vt:lpstr>Yuki’s Experiment</vt:lpstr>
      <vt:lpstr>Yuki’s Experiment</vt:lpstr>
      <vt:lpstr>Carlos’s Experiment</vt:lpstr>
      <vt:lpstr>Carlos’s Experiment</vt:lpstr>
      <vt:lpstr>Carlos’s Experiment</vt:lpstr>
    </vt:vector>
  </TitlesOfParts>
  <Company>UF, COE, Biomedical Engineering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OARSI Preconference Workshop on Statistical Analysis</dc:title>
  <dc:creator>Kyle D Allen</dc:creator>
  <cp:lastModifiedBy>Kyle D Allen</cp:lastModifiedBy>
  <cp:revision>105</cp:revision>
  <dcterms:created xsi:type="dcterms:W3CDTF">2015-03-03T01:11:39Z</dcterms:created>
  <dcterms:modified xsi:type="dcterms:W3CDTF">2015-04-26T20:00:13Z</dcterms:modified>
</cp:coreProperties>
</file>